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0" r:id="rId1"/>
  </p:sldMasterIdLst>
  <p:notesMasterIdLst>
    <p:notesMasterId r:id="rId34"/>
  </p:notesMasterIdLst>
  <p:sldIdLst>
    <p:sldId id="259" r:id="rId2"/>
    <p:sldId id="271" r:id="rId3"/>
    <p:sldId id="273" r:id="rId4"/>
    <p:sldId id="272" r:id="rId5"/>
    <p:sldId id="274" r:id="rId6"/>
    <p:sldId id="275" r:id="rId7"/>
    <p:sldId id="265" r:id="rId8"/>
    <p:sldId id="276" r:id="rId9"/>
    <p:sldId id="277" r:id="rId10"/>
    <p:sldId id="278" r:id="rId11"/>
    <p:sldId id="280" r:id="rId12"/>
    <p:sldId id="281" r:id="rId13"/>
    <p:sldId id="279" r:id="rId14"/>
    <p:sldId id="283" r:id="rId15"/>
    <p:sldId id="266" r:id="rId16"/>
    <p:sldId id="282" r:id="rId17"/>
    <p:sldId id="267" r:id="rId18"/>
    <p:sldId id="299" r:id="rId19"/>
    <p:sldId id="268" r:id="rId20"/>
    <p:sldId id="284" r:id="rId21"/>
    <p:sldId id="286" r:id="rId22"/>
    <p:sldId id="287" r:id="rId23"/>
    <p:sldId id="285" r:id="rId24"/>
    <p:sldId id="288" r:id="rId25"/>
    <p:sldId id="290" r:id="rId26"/>
    <p:sldId id="291" r:id="rId27"/>
    <p:sldId id="293" r:id="rId28"/>
    <p:sldId id="292" r:id="rId29"/>
    <p:sldId id="295" r:id="rId30"/>
    <p:sldId id="294" r:id="rId31"/>
    <p:sldId id="296" r:id="rId32"/>
    <p:sldId id="29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>
      <p:cViewPr varScale="1">
        <p:scale>
          <a:sx n="82" d="100"/>
          <a:sy n="82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8EB8-949E-4A49-BCFC-D69CB43FA443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A500-1DA6-4541-BE61-DEBA7B330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1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3E386-8804-4B0A-BC3D-769F3C33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5F91B-E40E-4C91-8E54-D1DE8E35E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66D6E-95B2-43AC-AB37-FB84B12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B79AD8-321F-4A18-8EAF-9B6D0CE3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6F6CC-BD14-449F-BF43-2DE5BC5B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577881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B029-5420-46A3-B778-9218C4C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33BE22-D052-4385-926B-645D547C4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B3FEB-0F87-4009-A4FC-1068A41A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659E1-5016-4549-BF56-50D3BCE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9F337-AFFB-40F0-95DF-42AF7C02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2513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C20E80-6196-41BA-8C01-7484E33D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84DA41-A97B-4604-82F8-96778B9BB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88B93-2EC1-4F8D-AEB9-5ECE616A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2D0EF-DF1A-4F63-8BB3-67E359D7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2AF8F-6EAA-46FE-96B1-A8B89901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47603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16832"/>
            <a:ext cx="7315200" cy="19442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5796" y="5013176"/>
            <a:ext cx="3672408" cy="72008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Profesor / Curso académico: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14400" y="4077072"/>
            <a:ext cx="7315200" cy="52642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ASIGNATURA</a:t>
            </a:r>
          </a:p>
        </p:txBody>
      </p:sp>
      <p:pic>
        <p:nvPicPr>
          <p:cNvPr id="4" name="Picture 2" descr="C:\Users\eva.perandones\Downloads\default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77" y="525827"/>
            <a:ext cx="2607646" cy="9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7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476672"/>
            <a:ext cx="3600400" cy="301227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12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Asignatura/Tema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5 Marcador de número de diapositiva"/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eva.perandones\Downloads\default-logo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05178"/>
            <a:ext cx="3566160" cy="41316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204864"/>
            <a:ext cx="3566160" cy="413402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19" y="1268760"/>
            <a:ext cx="8605935" cy="72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476672"/>
            <a:ext cx="3600400" cy="301227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12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Asignatura/Tema</a:t>
            </a:r>
          </a:p>
        </p:txBody>
      </p:sp>
      <p:sp>
        <p:nvSpPr>
          <p:cNvPr id="21" name="5 Marcador de número de diapositiva"/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14" name="Picture 2" descr="C:\Users\eva.perandones\Downloads\default-logo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FA7CC-5C34-4724-AC7A-47E20F5B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CF97B-5C9B-4F2D-B974-6F39E208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303E1-D9C1-4EF6-939A-D578369D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6C70B-0778-4731-A576-308CB383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AF9B4F-4865-4C49-8038-806EC4D9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6C4DAF-0DE2-41DA-9485-CC879CA2C538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1A7EE0C-E419-4939-A0AD-55D307067019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F901417-36C2-431D-B4C0-07F806CE124C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B34CC7C2-EC73-4B2E-A1A4-5C7C4604BDAB}"/>
              </a:ext>
            </a:extLst>
          </p:cNvPr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Users\eva.perandones\Downloads\default-logo (1).png">
            <a:extLst>
              <a:ext uri="{FF2B5EF4-FFF2-40B4-BE49-F238E27FC236}">
                <a16:creationId xmlns:a16="http://schemas.microsoft.com/office/drawing/2014/main" id="{A7B19934-16A6-4826-A169-FB189FCAB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CE4A-3D00-4D97-B330-BA26B423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E7576-5A26-4C5D-9BD2-54718FA96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C37CE-6E4C-40A7-BD52-98A2E424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5FCDE-2F7D-445F-A12B-7B6610F0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60ED6-795D-427E-A70F-7CD637DD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82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EAC99-B2C2-4638-A5B9-F24C4914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B0D8E-7A74-4F85-A444-17D88F440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E6134F-8618-4CB2-B126-E84343A0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662B2F-76DD-457F-B695-06E034D8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C3F65-1FD3-43B4-832C-717C3ACA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33982-311C-4559-8C0D-120C2278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D6A12F0-BC59-424A-9F1E-C44F0B8A5D7F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D2AE04C-0433-4727-A06E-41C9199BC904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A5153C96-C8C6-4FA7-B605-ADE6930ADFBB}"/>
              </a:ext>
            </a:extLst>
          </p:cNvPr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EFF26A30-9397-42F9-AE0F-2976BBD69CA2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12" name="Picture 2" descr="C:\Users\eva.perandones\Downloads\default-logo (1).png">
            <a:extLst>
              <a:ext uri="{FF2B5EF4-FFF2-40B4-BE49-F238E27FC236}">
                <a16:creationId xmlns:a16="http://schemas.microsoft.com/office/drawing/2014/main" id="{582680D5-3F86-45AC-B2C3-30BAB96ED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10D4E-ECE1-443A-A50C-335575BE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D4AD5E-BE73-4679-A6A7-F2CAD6DD4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825240-4074-4337-A915-BFFE3E33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6FB329-949B-4F41-8BBE-55432A4CF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2EAE2A-E0EA-47EF-AA81-F83A41929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7D095C-8E83-4223-B431-3427C0A1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39EF5E-FED2-4DC1-93E3-F07A7333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E36A9-17CC-4995-A4E0-F1329FA2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15107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0ECF3-8384-456C-9A29-09ABFED1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E2866A-753F-4C4D-A7FD-23ABA8A1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1192B6-59A4-40BD-AFB9-6C35CE2C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7766B8-81D3-4D2A-9098-38748522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64067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F94AF8-7631-4A5B-A801-AC2DA83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AD0628-2EDB-4891-9AA2-2A53A562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C48CE9-0378-45AB-A908-5EA07205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0F9A230-E4EF-4C09-B1C2-CC06B0C85B9D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887C7A6-B238-490A-959A-8FF63835D5BC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D9C7667-8F78-4C17-9FC0-B4BFBBEC0223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8" name="Picture 2" descr="C:\Users\eva.perandones\Downloads\default-logo (1).png">
            <a:extLst>
              <a:ext uri="{FF2B5EF4-FFF2-40B4-BE49-F238E27FC236}">
                <a16:creationId xmlns:a16="http://schemas.microsoft.com/office/drawing/2014/main" id="{8C4F74B4-6997-455D-A25A-F41FA03604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2D729-E0BF-44F3-B7E5-689AB772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9D02C2-2B58-4CB8-B8EF-40035AEB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F3D9B-D5BE-42AC-803F-5FF67D52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093AE-D6EF-43C3-9921-9AFE8519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84BC0-F1B5-45B0-8C9C-53DA423D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11644-C84B-4A11-AAB3-12DCB6D3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20701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3CB5F-9E63-4444-914F-5E28F72C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6589BE-41AD-446D-A9B2-7C6A3D80A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233E12-6005-4065-938D-5DBD5CC8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3CCCF6-E1A1-410E-882B-6FC5DB9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5D04BB-C846-4635-BB50-24986E3A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F2A00-F099-47EF-856C-21EBD643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3890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A5B594-3D33-4AC3-9287-CF76F785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611CD3-0FD5-4C14-BCE6-777FCF8A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9F06AD-DCD6-4CEA-B056-8683F897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CA31-DE7F-48F6-8F07-6351403BCB4B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60636-878E-4943-941A-AE2BE189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625B5-E722-4730-A373-53D902271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0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794" r:id="rId13"/>
    <p:sldLayoutId id="2147483796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526DA0-0376-4E5E-AB37-2BBAC937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6794"/>
            <a:ext cx="2664296" cy="1776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4D823E-F888-4F16-9B9E-6D3838B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/>
          <a:stretch/>
        </p:blipFill>
        <p:spPr>
          <a:xfrm>
            <a:off x="433467" y="1608279"/>
            <a:ext cx="7902624" cy="3655484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987321" y="1816249"/>
            <a:ext cx="7402016" cy="1989027"/>
          </a:xfrm>
        </p:spPr>
        <p:txBody>
          <a:bodyPr/>
          <a:lstStyle/>
          <a:p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LÓGICA Y DEMOSTRACIONES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Tema 4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1"/>
          </p:nvPr>
        </p:nvSpPr>
        <p:spPr>
          <a:xfrm>
            <a:off x="1035292" y="3725214"/>
            <a:ext cx="7315200" cy="576064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y Matemática Discreta</a:t>
            </a:r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0A9E989E-FEC3-4007-BB67-1A3A78192125}"/>
              </a:ext>
            </a:extLst>
          </p:cNvPr>
          <p:cNvSpPr txBox="1">
            <a:spLocks/>
          </p:cNvSpPr>
          <p:nvPr/>
        </p:nvSpPr>
        <p:spPr>
          <a:xfrm>
            <a:off x="5364088" y="5490035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     2021/2022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     Mar Angulo Martínez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8F15D58-5B36-4AE6-B4D3-8FE1A62DD6D6}"/>
                  </a:ext>
                </a:extLst>
              </p:cNvPr>
              <p:cNvSpPr/>
              <p:nvPr/>
            </p:nvSpPr>
            <p:spPr>
              <a:xfrm>
                <a:off x="95422" y="2147217"/>
                <a:ext cx="86409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Conectivo exclusivo de p y q  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(p 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q)   Se lee “sólo p o sólo q”</a:t>
                </a:r>
                <a:endPara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Es una proposición verdadera cuando sólo una de las dos proposiciones es verdadera y falsa en cualquier otro caso</a:t>
                </a:r>
                <a:endParaRPr lang="es-ES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8F15D58-5B36-4AE6-B4D3-8FE1A62DD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2" y="2147217"/>
                <a:ext cx="8640960" cy="1015663"/>
              </a:xfrm>
              <a:prstGeom prst="rect">
                <a:avLst/>
              </a:prstGeom>
              <a:blipFill>
                <a:blip r:embed="rId6"/>
                <a:stretch>
                  <a:fillRect l="-988" t="-4790" r="-565" b="-77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4F03AB-F99A-4665-A805-DFBA08065485}"/>
              </a:ext>
            </a:extLst>
          </p:cNvPr>
          <p:cNvSpPr/>
          <p:nvPr/>
        </p:nvSpPr>
        <p:spPr>
          <a:xfrm>
            <a:off x="95422" y="3277460"/>
            <a:ext cx="8712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1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p: un estudiante ha cursado la asignatura de cálculo</a:t>
            </a: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</a:rPr>
              <a:t>q: un estudiante ha cursado la asignatura de computación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082569-AFD8-4D80-84C1-A47BAF0D9F6F}"/>
              </a:ext>
            </a:extLst>
          </p:cNvPr>
          <p:cNvSpPr txBox="1"/>
          <p:nvPr/>
        </p:nvSpPr>
        <p:spPr>
          <a:xfrm>
            <a:off x="107504" y="4477788"/>
            <a:ext cx="835293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¿Cómo expresarías la conjunción, la disyunción y el conectivo exclusivo de p y q?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¿Cómo serían las correspondientes tablas de verdad?</a:t>
            </a:r>
          </a:p>
        </p:txBody>
      </p:sp>
    </p:spTree>
    <p:extLst>
      <p:ext uri="{BB962C8B-B14F-4D97-AF65-F5344CB8AC3E}">
        <p14:creationId xmlns:p14="http://schemas.microsoft.com/office/powerpoint/2010/main" val="242638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1376B8-D472-456A-9453-306551311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93846"/>
              </p:ext>
            </p:extLst>
          </p:nvPr>
        </p:nvGraphicFramePr>
        <p:xfrm>
          <a:off x="323526" y="3173217"/>
          <a:ext cx="1728191" cy="186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17">
                  <a:extLst>
                    <a:ext uri="{9D8B030D-6E8A-4147-A177-3AD203B41FA5}">
                      <a16:colId xmlns:a16="http://schemas.microsoft.com/office/drawing/2014/main" val="1054014861"/>
                    </a:ext>
                  </a:extLst>
                </a:gridCol>
                <a:gridCol w="574087">
                  <a:extLst>
                    <a:ext uri="{9D8B030D-6E8A-4147-A177-3AD203B41FA5}">
                      <a16:colId xmlns:a16="http://schemas.microsoft.com/office/drawing/2014/main" val="1235970763"/>
                    </a:ext>
                  </a:extLst>
                </a:gridCol>
                <a:gridCol w="574087">
                  <a:extLst>
                    <a:ext uri="{9D8B030D-6E8A-4147-A177-3AD203B41FA5}">
                      <a16:colId xmlns:a16="http://schemas.microsoft.com/office/drawing/2014/main" val="2538932001"/>
                    </a:ext>
                  </a:extLst>
                </a:gridCol>
              </a:tblGrid>
              <a:tr h="37838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p^q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7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0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9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5153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8DA0B5D-6A6A-48FE-A40D-F748C60D8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93386"/>
              </p:ext>
            </p:extLst>
          </p:nvPr>
        </p:nvGraphicFramePr>
        <p:xfrm>
          <a:off x="3131840" y="3193448"/>
          <a:ext cx="1728191" cy="178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17">
                  <a:extLst>
                    <a:ext uri="{9D8B030D-6E8A-4147-A177-3AD203B41FA5}">
                      <a16:colId xmlns:a16="http://schemas.microsoft.com/office/drawing/2014/main" val="3814574534"/>
                    </a:ext>
                  </a:extLst>
                </a:gridCol>
                <a:gridCol w="574087">
                  <a:extLst>
                    <a:ext uri="{9D8B030D-6E8A-4147-A177-3AD203B41FA5}">
                      <a16:colId xmlns:a16="http://schemas.microsoft.com/office/drawing/2014/main" val="3464933995"/>
                    </a:ext>
                  </a:extLst>
                </a:gridCol>
                <a:gridCol w="574087">
                  <a:extLst>
                    <a:ext uri="{9D8B030D-6E8A-4147-A177-3AD203B41FA5}">
                      <a16:colId xmlns:a16="http://schemas.microsoft.com/office/drawing/2014/main" val="1440660356"/>
                    </a:ext>
                  </a:extLst>
                </a:gridCol>
              </a:tblGrid>
              <a:tr h="12572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</a:t>
                      </a:r>
                      <a:r>
                        <a:rPr lang="es-ES" sz="1100" dirty="0" err="1"/>
                        <a:t>V</a:t>
                      </a:r>
                      <a:r>
                        <a:rPr lang="es-ES" dirty="0" err="1"/>
                        <a:t>q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42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6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6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173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>
                <a:extLst>
                  <a:ext uri="{FF2B5EF4-FFF2-40B4-BE49-F238E27FC236}">
                    <a16:creationId xmlns:a16="http://schemas.microsoft.com/office/drawing/2014/main" id="{7E449E4C-B6F4-45D9-AAD3-BF504F6E6F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673160"/>
                  </p:ext>
                </p:extLst>
              </p:nvPr>
            </p:nvGraphicFramePr>
            <p:xfrm>
              <a:off x="6252764" y="3176341"/>
              <a:ext cx="172819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017">
                      <a:extLst>
                        <a:ext uri="{9D8B030D-6E8A-4147-A177-3AD203B41FA5}">
                          <a16:colId xmlns:a16="http://schemas.microsoft.com/office/drawing/2014/main" val="4191620129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3793302813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1651163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s-ES" sz="11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oMath>
                          </a14:m>
                          <a:r>
                            <a:rPr lang="es-ES" dirty="0" err="1"/>
                            <a:t>q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85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9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134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73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000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>
                <a:extLst>
                  <a:ext uri="{FF2B5EF4-FFF2-40B4-BE49-F238E27FC236}">
                    <a16:creationId xmlns:a16="http://schemas.microsoft.com/office/drawing/2014/main" id="{7E449E4C-B6F4-45D9-AAD3-BF504F6E6F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673160"/>
                  </p:ext>
                </p:extLst>
              </p:nvPr>
            </p:nvGraphicFramePr>
            <p:xfrm>
              <a:off x="6252764" y="3176341"/>
              <a:ext cx="172819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017">
                      <a:extLst>
                        <a:ext uri="{9D8B030D-6E8A-4147-A177-3AD203B41FA5}">
                          <a16:colId xmlns:a16="http://schemas.microsoft.com/office/drawing/2014/main" val="4191620129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3793302813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1651163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01053" t="-1639" r="-421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85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9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134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73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0005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6DC4C759-5F4D-4E3B-A1F4-A15E0B4B52C5}"/>
              </a:ext>
            </a:extLst>
          </p:cNvPr>
          <p:cNvSpPr txBox="1"/>
          <p:nvPr/>
        </p:nvSpPr>
        <p:spPr>
          <a:xfrm>
            <a:off x="245445" y="2595162"/>
            <a:ext cx="85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Conjunción de p y q	Disyunción de p y q  	 Conectivo exclusivo de p y q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0DF539-1594-4F9B-9B41-1FE8685C402E}"/>
              </a:ext>
            </a:extLst>
          </p:cNvPr>
          <p:cNvSpPr txBox="1"/>
          <p:nvPr/>
        </p:nvSpPr>
        <p:spPr>
          <a:xfrm>
            <a:off x="1830363" y="1965955"/>
            <a:ext cx="444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Tablas de Verdad</a:t>
            </a:r>
          </a:p>
        </p:txBody>
      </p:sp>
    </p:spTree>
    <p:extLst>
      <p:ext uri="{BB962C8B-B14F-4D97-AF65-F5344CB8AC3E}">
        <p14:creationId xmlns:p14="http://schemas.microsoft.com/office/powerpoint/2010/main" val="8585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20912" y="5815973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07BF242-ABA4-46A7-8146-0AA8D2C64477}"/>
                  </a:ext>
                </a:extLst>
              </p:cNvPr>
              <p:cNvSpPr/>
              <p:nvPr/>
            </p:nvSpPr>
            <p:spPr>
              <a:xfrm>
                <a:off x="263667" y="2270187"/>
                <a:ext cx="8678525" cy="3170099"/>
              </a:xfrm>
              <a:prstGeom prst="rect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Implicación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(p 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q)  (o condicional).  Se lee “si p, entonces q”</a:t>
                </a:r>
                <a:endPara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Es falsa SÓLO en el caso de que  p sea verdadera y q sea falsa</a:t>
                </a: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 se denomina hipótesis (premisa o antecedente) y q se denomina tesis (conclusión o consecuente)</a:t>
                </a:r>
              </a:p>
              <a:p>
                <a:pPr algn="just">
                  <a:spcAft>
                    <a:spcPts val="0"/>
                  </a:spcAft>
                </a:pPr>
                <a:endParaRPr lang="es-ES" sz="14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Expresiones en el  razonamiento matemático: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 implica q		si p, entonces q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 es suficiente para q	q es condición necesaria para p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q siempre que p		si no q, entonces no p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 sólo si q		q se deduce de p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Idea: pensar en una obligación, un compromiso o un contrato</a:t>
                </a: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07BF242-ABA4-46A7-8146-0AA8D2C6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7" y="2270187"/>
                <a:ext cx="8678525" cy="3170099"/>
              </a:xfrm>
              <a:prstGeom prst="rect">
                <a:avLst/>
              </a:prstGeom>
              <a:blipFill>
                <a:blip r:embed="rId6"/>
                <a:stretch>
                  <a:fillRect l="-770" t="-1143" r="-350" b="-1524"/>
                </a:stretch>
              </a:blip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9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464" y="3577028"/>
                <a:ext cx="8712970" cy="978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Recíproca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(q  </a:t>
                </a:r>
                <a14:m>
                  <m:oMath xmlns:m="http://schemas.openxmlformats.org/officeDocument/2006/math">
                    <m:r>
                      <a:rPr lang="es-ES" sz="2000" i="1" dirty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p) (p 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q).  Se lee “p es condición necesaria”</a:t>
                </a:r>
                <a:endParaRPr lang="es-ES" sz="2000" dirty="0"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Es falsa SÓLO en el caso de que  q sea verdadera y p sea falsa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s-ES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4" y="3577028"/>
                <a:ext cx="8712970" cy="978470"/>
              </a:xfrm>
              <a:prstGeom prst="rect">
                <a:avLst/>
              </a:prstGeom>
              <a:blipFill>
                <a:blip r:embed="rId3"/>
                <a:stretch>
                  <a:fillRect l="-630" t="-68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D69BFC8-64D0-4117-8638-B1C3BA559328}"/>
              </a:ext>
            </a:extLst>
          </p:cNvPr>
          <p:cNvSpPr/>
          <p:nvPr/>
        </p:nvSpPr>
        <p:spPr>
          <a:xfrm>
            <a:off x="157577" y="2173566"/>
            <a:ext cx="865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2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“Si consigues un mínimo de 5 en el examen final, apruebas la asignatura”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CA56475-8560-445A-9349-337B033F87DF}"/>
              </a:ext>
            </a:extLst>
          </p:cNvPr>
          <p:cNvSpPr/>
          <p:nvPr/>
        </p:nvSpPr>
        <p:spPr>
          <a:xfrm>
            <a:off x="167363" y="28509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3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“Si salgo elegido, bajaré los impuestos”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0711C885-8759-419D-B1F8-1AA39F0D81B4}"/>
                  </a:ext>
                </a:extLst>
              </p:cNvPr>
              <p:cNvSpPr/>
              <p:nvPr/>
            </p:nvSpPr>
            <p:spPr>
              <a:xfrm>
                <a:off x="107504" y="4333165"/>
                <a:ext cx="8446871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Contrarrecíproca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q  </a:t>
                </a:r>
                <a14:m>
                  <m:oMath xmlns:m="http://schemas.openxmlformats.org/officeDocument/2006/math">
                    <m:r>
                      <a:rPr lang="es-ES" sz="2000" i="1" dirty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000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p). Tiene la misma tabla de verdad que la implicación . Implicación y Contrarrecíproca son equivalentes</a:t>
                </a:r>
                <a:endPara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Inversa </a:t>
                </a: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  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→¬</m:t>
                    </m:r>
                  </m:oMath>
                </a14:m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q). Tiene la misma tabla de verdad que la recíproca. Inversa y recíproca son equivalentes.</a:t>
                </a:r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0711C885-8759-419D-B1F8-1AA39F0D8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33165"/>
                <a:ext cx="8446871" cy="1292662"/>
              </a:xfrm>
              <a:prstGeom prst="rect">
                <a:avLst/>
              </a:prstGeom>
              <a:blipFill>
                <a:blip r:embed="rId6"/>
                <a:stretch>
                  <a:fillRect l="-650" t="-2830" r="-722" b="-61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4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F71376B8-D472-456A-9453-3065513112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269179"/>
                  </p:ext>
                </p:extLst>
              </p:nvPr>
            </p:nvGraphicFramePr>
            <p:xfrm>
              <a:off x="966267" y="3008926"/>
              <a:ext cx="1728191" cy="20380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017">
                      <a:extLst>
                        <a:ext uri="{9D8B030D-6E8A-4147-A177-3AD203B41FA5}">
                          <a16:colId xmlns:a16="http://schemas.microsoft.com/office/drawing/2014/main" val="1054014861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1235970763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2538932001"/>
                        </a:ext>
                      </a:extLst>
                    </a:gridCol>
                  </a:tblGrid>
                  <a:tr h="55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S" dirty="0" err="1"/>
                            <a:t>q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779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1103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02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39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751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F71376B8-D472-456A-9453-3065513112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269179"/>
                  </p:ext>
                </p:extLst>
              </p:nvPr>
            </p:nvGraphicFramePr>
            <p:xfrm>
              <a:off x="966267" y="3008926"/>
              <a:ext cx="1728191" cy="20380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017">
                      <a:extLst>
                        <a:ext uri="{9D8B030D-6E8A-4147-A177-3AD203B41FA5}">
                          <a16:colId xmlns:a16="http://schemas.microsoft.com/office/drawing/2014/main" val="1054014861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1235970763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2538932001"/>
                        </a:ext>
                      </a:extLst>
                    </a:gridCol>
                  </a:tblGrid>
                  <a:tr h="55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01053" t="-1099" r="-4211" b="-270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779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1103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02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39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751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18DA0B5D-6A6A-48FE-A40D-F748C60D8D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050499"/>
                  </p:ext>
                </p:extLst>
              </p:nvPr>
            </p:nvGraphicFramePr>
            <p:xfrm>
              <a:off x="5464198" y="3008926"/>
              <a:ext cx="1728191" cy="204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017">
                      <a:extLst>
                        <a:ext uri="{9D8B030D-6E8A-4147-A177-3AD203B41FA5}">
                          <a16:colId xmlns:a16="http://schemas.microsoft.com/office/drawing/2014/main" val="3814574534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3464933995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1440660356"/>
                        </a:ext>
                      </a:extLst>
                    </a:gridCol>
                  </a:tblGrid>
                  <a:tr h="3406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s-ES" sz="11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s-ES" dirty="0" err="1"/>
                            <a:t>q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3428649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664311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5964136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8717841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17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18DA0B5D-6A6A-48FE-A40D-F748C60D8D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050499"/>
                  </p:ext>
                </p:extLst>
              </p:nvPr>
            </p:nvGraphicFramePr>
            <p:xfrm>
              <a:off x="5464198" y="3008926"/>
              <a:ext cx="1728191" cy="204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017">
                      <a:extLst>
                        <a:ext uri="{9D8B030D-6E8A-4147-A177-3AD203B41FA5}">
                          <a16:colId xmlns:a16="http://schemas.microsoft.com/office/drawing/2014/main" val="3814574534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3464933995"/>
                        </a:ext>
                      </a:extLst>
                    </a:gridCol>
                    <a:gridCol w="574087">
                      <a:extLst>
                        <a:ext uri="{9D8B030D-6E8A-4147-A177-3AD203B41FA5}">
                          <a16:colId xmlns:a16="http://schemas.microsoft.com/office/drawing/2014/main" val="1440660356"/>
                        </a:ext>
                      </a:extLst>
                    </a:gridCol>
                  </a:tblGrid>
                  <a:tr h="3406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7"/>
                          <a:stretch>
                            <a:fillRect l="-203191" t="-1786" r="-5319" b="-5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428649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664311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5964136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8717841"/>
                      </a:ext>
                    </a:extLst>
                  </a:tr>
                  <a:tr h="425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17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6DC4C759-5F4D-4E3B-A1F4-A15E0B4B52C5}"/>
              </a:ext>
            </a:extLst>
          </p:cNvPr>
          <p:cNvSpPr txBox="1"/>
          <p:nvPr/>
        </p:nvSpPr>
        <p:spPr>
          <a:xfrm>
            <a:off x="245445" y="2595162"/>
            <a:ext cx="85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Implicación 		  		Recíproca    	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0DF539-1594-4F9B-9B41-1FE8685C402E}"/>
              </a:ext>
            </a:extLst>
          </p:cNvPr>
          <p:cNvSpPr txBox="1"/>
          <p:nvPr/>
        </p:nvSpPr>
        <p:spPr>
          <a:xfrm>
            <a:off x="1830363" y="1965955"/>
            <a:ext cx="444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Tablas de Verdad</a:t>
            </a:r>
          </a:p>
        </p:txBody>
      </p:sp>
    </p:spTree>
    <p:extLst>
      <p:ext uri="{BB962C8B-B14F-4D97-AF65-F5344CB8AC3E}">
        <p14:creationId xmlns:p14="http://schemas.microsoft.com/office/powerpoint/2010/main" val="316695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32D608-8B89-40E3-8A7C-E876E132BB73}"/>
              </a:ext>
            </a:extLst>
          </p:cNvPr>
          <p:cNvSpPr/>
          <p:nvPr/>
        </p:nvSpPr>
        <p:spPr>
          <a:xfrm>
            <a:off x="179512" y="1569249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2DF3F1-B9F8-4A58-94EB-EE78498650AF}"/>
              </a:ext>
            </a:extLst>
          </p:cNvPr>
          <p:cNvSpPr txBox="1"/>
          <p:nvPr/>
        </p:nvSpPr>
        <p:spPr>
          <a:xfrm>
            <a:off x="323528" y="2188943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Nota importante: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El concepto matemático de implicación  es independiente de la relación causa –efecto entre hipótesis y conclusión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construcción “si p, entonces q” se utiliza de forma diferente en lógica que en programación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Lenguajes de programación:   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p  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S (segmento de programa)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          Ejemplo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2+2=4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then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x = x+1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1E4096-6C4C-4D64-895D-6ACC1C3632A2}"/>
              </a:ext>
            </a:extLst>
          </p:cNvPr>
          <p:cNvSpPr/>
          <p:nvPr/>
        </p:nvSpPr>
        <p:spPr>
          <a:xfrm>
            <a:off x="215515" y="4704075"/>
            <a:ext cx="8280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6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¿Cómo expresarías la recíproca, la contrarrecíproca y la inversa de la implicación “el equipo local gana siempre que llueve”?</a:t>
            </a:r>
          </a:p>
        </p:txBody>
      </p:sp>
    </p:spTree>
    <p:extLst>
      <p:ext uri="{BB962C8B-B14F-4D97-AF65-F5344CB8AC3E}">
        <p14:creationId xmlns:p14="http://schemas.microsoft.com/office/powerpoint/2010/main" val="211485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FDE496E-2368-44AC-8186-740FB9A8478F}"/>
                  </a:ext>
                </a:extLst>
              </p:cNvPr>
              <p:cNvSpPr/>
              <p:nvPr/>
            </p:nvSpPr>
            <p:spPr>
              <a:xfrm>
                <a:off x="141949" y="2169462"/>
                <a:ext cx="866637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Doble implicación (equivalencia) 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(p 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q) Se lee “p si y sólo si q”</a:t>
                </a:r>
                <a:endPara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Es verdadera cuando p y q son simultáneamente verdaderas o falsas</a:t>
                </a: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 se denomina hipótesis (premisa o antecedente) y q se denomina tesis (conclusión o consecuente)</a:t>
                </a: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FDE496E-2368-44AC-8186-740FB9A84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" y="2169462"/>
                <a:ext cx="8666374" cy="1292662"/>
              </a:xfrm>
              <a:prstGeom prst="rect">
                <a:avLst/>
              </a:prstGeom>
              <a:blipFill>
                <a:blip r:embed="rId6"/>
                <a:stretch>
                  <a:fillRect l="-914" t="-3774" r="-563" b="-66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CF1E8B47-B46A-4CFC-9AE3-40C6D2726C0A}"/>
              </a:ext>
            </a:extLst>
          </p:cNvPr>
          <p:cNvSpPr/>
          <p:nvPr/>
        </p:nvSpPr>
        <p:spPr>
          <a:xfrm>
            <a:off x="167362" y="3548041"/>
            <a:ext cx="8581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4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¿Cómo formalizarías la frase “puedes acceder a Internet desde el campus sólo si estudias ciencias de la computación o no eres alumno de primero”?</a:t>
            </a: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12E5A0-BC69-4517-B79A-F080C8F8C14A}"/>
              </a:ext>
            </a:extLst>
          </p:cNvPr>
          <p:cNvSpPr/>
          <p:nvPr/>
        </p:nvSpPr>
        <p:spPr>
          <a:xfrm>
            <a:off x="206488" y="4600899"/>
            <a:ext cx="839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5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“no puedes montar en la montaña rusa si mides menos de 1,20 metros, a no ser que seas mayor de 16 años”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54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00793B8-10C0-49E3-AAB0-4BCC318A9B64}"/>
                  </a:ext>
                </a:extLst>
              </p:cNvPr>
              <p:cNvSpPr/>
              <p:nvPr/>
            </p:nvSpPr>
            <p:spPr>
              <a:xfrm>
                <a:off x="99263" y="2072486"/>
                <a:ext cx="8721209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7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Dadas p, q y r, expresar los siguientes enunciados:</a:t>
                </a: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p</m:t>
                    </m:r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han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visto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osos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pardos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por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</m:t>
                    </m:r>
                    <m: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zona</m:t>
                    </m:r>
                    <m:r>
                      <m:rPr>
                        <m:nor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es-MX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endParaRPr lang="es-MX" sz="1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E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𝑠𝑒𝑔𝑢𝑟𝑜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𝑐𝑎𝑚𝑖𝑛𝑎𝑟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𝑝𝑜𝑟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𝑠𝑒𝑛𝑑𝑒𝑟𝑜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s-ES" sz="1400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s-E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las bayas del sendero están maduras</a:t>
                </a: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Las bayas del sendero están maduras, pero no se han visto osos pardos por la zona</a:t>
                </a: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</a:t>
                </a:r>
                <a:r>
                  <a:rPr lang="es-E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se han visto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osos</m:t>
                    </m:r>
                    <m: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pardos</m:t>
                    </m:r>
                    <m: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por</m:t>
                    </m:r>
                    <m: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</m:t>
                    </m:r>
                    <m: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zona</m:t>
                    </m:r>
                  </m:oMath>
                </a14:m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𝑠𝑒𝑔𝑢𝑟𝑜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𝑐𝑎𝑚𝑖𝑛𝑎𝑟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𝑝𝑜𝑟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𝑠𝑒𝑛𝑑𝑒𝑟𝑜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𝑝𝑒𝑟𝑜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𝑙𝑎𝑠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𝑏𝑎𝑦𝑎𝑠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𝑑𝑒𝑙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𝑠𝑒𝑛𝑑𝑒𝑟𝑜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𝑒𝑠𝑡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𝑚𝑎𝑑𝑢𝑟𝑎𝑠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 las bayas del sendero están maduras, es seguro caminar por el sendero si, y sólo si, no se han visto osos pardos por la zona</a:t>
                </a: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 </a:t>
                </a:r>
                <a:r>
                  <a:rPr lang="es-E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es seguro caminar por el sendero, pero no se han visto osos pardos por la zona y las bayas del sendero están maduras</a:t>
                </a: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 que sea seguro caminar por la zona</a:t>
                </a:r>
                <a:r>
                  <a:rPr lang="es-ES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es necesario, pero no suficiente, que las bayas del sendero no estén maduras y que no se hayan visto osos pardos por la zona</a:t>
                </a: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 es seguro caminar por el sendero cuando se han visto osos pardos por la zona y las bayas del sendero están maduras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00793B8-10C0-49E3-AAB0-4BCC318A9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3" y="2072486"/>
                <a:ext cx="8721209" cy="3600986"/>
              </a:xfrm>
              <a:prstGeom prst="rect">
                <a:avLst/>
              </a:prstGeom>
              <a:blipFill>
                <a:blip r:embed="rId3"/>
                <a:stretch>
                  <a:fillRect l="-419" t="-1015" r="-559" b="-5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2DED3F6A-5D48-467A-851F-8247A6E01401}"/>
              </a:ext>
            </a:extLst>
          </p:cNvPr>
          <p:cNvSpPr/>
          <p:nvPr/>
        </p:nvSpPr>
        <p:spPr>
          <a:xfrm>
            <a:off x="107504" y="1571921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25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DED3F6A-5D48-467A-851F-8247A6E01401}"/>
              </a:ext>
            </a:extLst>
          </p:cNvPr>
          <p:cNvSpPr/>
          <p:nvPr/>
        </p:nvSpPr>
        <p:spPr>
          <a:xfrm>
            <a:off x="107504" y="1571921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6465B1E0-03F5-4876-8D9C-25EA81CB90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8310288"/>
                  </p:ext>
                </p:extLst>
              </p:nvPr>
            </p:nvGraphicFramePr>
            <p:xfrm>
              <a:off x="1055896" y="2996952"/>
              <a:ext cx="21356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6772">
                      <a:extLst>
                        <a:ext uri="{9D8B030D-6E8A-4147-A177-3AD203B41FA5}">
                          <a16:colId xmlns:a16="http://schemas.microsoft.com/office/drawing/2014/main" val="4191620129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3793302813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1651163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85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9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134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73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000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6465B1E0-03F5-4876-8D9C-25EA81CB90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8310288"/>
                  </p:ext>
                </p:extLst>
              </p:nvPr>
            </p:nvGraphicFramePr>
            <p:xfrm>
              <a:off x="1055896" y="2996952"/>
              <a:ext cx="21356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6772">
                      <a:extLst>
                        <a:ext uri="{9D8B030D-6E8A-4147-A177-3AD203B41FA5}">
                          <a16:colId xmlns:a16="http://schemas.microsoft.com/office/drawing/2014/main" val="4191620129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3793302813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1651163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3"/>
                          <a:stretch>
                            <a:fillRect l="-200855" t="-1639" r="-341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85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9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134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73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000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BCEBE39E-0AC3-4FC9-A118-523AF36189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786832"/>
                  </p:ext>
                </p:extLst>
              </p:nvPr>
            </p:nvGraphicFramePr>
            <p:xfrm>
              <a:off x="5292080" y="2996952"/>
              <a:ext cx="21356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6772">
                      <a:extLst>
                        <a:ext uri="{9D8B030D-6E8A-4147-A177-3AD203B41FA5}">
                          <a16:colId xmlns:a16="http://schemas.microsoft.com/office/drawing/2014/main" val="4191620129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3793302813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1651163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s-MX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85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9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134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73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000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BCEBE39E-0AC3-4FC9-A118-523AF36189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786832"/>
                  </p:ext>
                </p:extLst>
              </p:nvPr>
            </p:nvGraphicFramePr>
            <p:xfrm>
              <a:off x="5292080" y="2996952"/>
              <a:ext cx="21356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6772">
                      <a:extLst>
                        <a:ext uri="{9D8B030D-6E8A-4147-A177-3AD203B41FA5}">
                          <a16:colId xmlns:a16="http://schemas.microsoft.com/office/drawing/2014/main" val="4191620129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3793302813"/>
                        </a:ext>
                      </a:extLst>
                    </a:gridCol>
                    <a:gridCol w="709444">
                      <a:extLst>
                        <a:ext uri="{9D8B030D-6E8A-4147-A177-3AD203B41FA5}">
                          <a16:colId xmlns:a16="http://schemas.microsoft.com/office/drawing/2014/main" val="1651163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4"/>
                          <a:stretch>
                            <a:fillRect l="-200855" t="-1639" r="-341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854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9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134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73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000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D1BC8D5-CA49-4397-A190-8A5B5C27ECC5}"/>
                  </a:ext>
                </a:extLst>
              </p:cNvPr>
              <p:cNvSpPr txBox="1"/>
              <p:nvPr/>
            </p:nvSpPr>
            <p:spPr>
              <a:xfrm>
                <a:off x="579146" y="2442549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	Equivalencia				p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D1BC8D5-CA49-4397-A190-8A5B5C27E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6" y="2442549"/>
                <a:ext cx="7488832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91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980825B-74BB-47E0-94DC-97CB4C8F2D77}"/>
                  </a:ext>
                </a:extLst>
              </p:cNvPr>
              <p:cNvSpPr/>
              <p:nvPr/>
            </p:nvSpPr>
            <p:spPr>
              <a:xfrm>
                <a:off x="142310" y="2053720"/>
                <a:ext cx="8678162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8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Construye las tablas de verdad para cada una de estas fórmulas:</a:t>
                </a: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ea typeface="Cambria Math" panose="020405030504060302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  <a:tabLst>
                    <a:tab pos="2700020" algn="ctr"/>
                    <a:tab pos="3991610" algn="l"/>
                  </a:tabLst>
                </a:pPr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0"/>
                  </a:spcAft>
                  <a:buAutoNum type="alphaLcParenR"/>
                  <a:tabLst>
                    <a:tab pos="2700020" algn="ctr"/>
                    <a:tab pos="3991610" algn="l"/>
                  </a:tabLst>
                </a:pPr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980825B-74BB-47E0-94DC-97CB4C8F2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10" y="2053720"/>
                <a:ext cx="8678162" cy="3139321"/>
              </a:xfrm>
              <a:prstGeom prst="rect">
                <a:avLst/>
              </a:prstGeom>
              <a:blipFill>
                <a:blip r:embed="rId3"/>
                <a:stretch>
                  <a:fillRect l="-562" t="-11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0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22846" y="2048529"/>
            <a:ext cx="8617923" cy="368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73DB98-25FF-421B-8D3D-FF8EE481CE01}"/>
              </a:ext>
            </a:extLst>
          </p:cNvPr>
          <p:cNvSpPr/>
          <p:nvPr/>
        </p:nvSpPr>
        <p:spPr>
          <a:xfrm>
            <a:off x="93234" y="1544473"/>
            <a:ext cx="188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 Álgebra de Boole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76AFA7-E8C7-454C-B650-B2640B389DE9}"/>
              </a:ext>
            </a:extLst>
          </p:cNvPr>
          <p:cNvSpPr/>
          <p:nvPr/>
        </p:nvSpPr>
        <p:spPr>
          <a:xfrm>
            <a:off x="179511" y="2115370"/>
            <a:ext cx="86179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Álgebra de Boole</a:t>
            </a: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: estructura que proporciona reglas y operaciones para trabajar con el conjunto binario {0,1}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Si designamos el conjunto binario B={0,1}. Una variable x es una </a:t>
            </a:r>
            <a:r>
              <a:rPr lang="es-ES" sz="28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variable booleana</a:t>
            </a:r>
            <a:r>
              <a:rPr lang="es-ES" sz="28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si únicamente toma los valores 0 y 1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Una </a:t>
            </a:r>
            <a:r>
              <a:rPr lang="es-ES" sz="28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función booleana</a:t>
            </a:r>
            <a:r>
              <a:rPr lang="es-ES" sz="28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es la que asigna como imagen sólo los valores 0 y 1 (verdadero/falso; TRUE/FALSE)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09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C5434DE-EB9C-44D5-84A1-B62846415761}"/>
              </a:ext>
            </a:extLst>
          </p:cNvPr>
          <p:cNvSpPr/>
          <p:nvPr/>
        </p:nvSpPr>
        <p:spPr>
          <a:xfrm>
            <a:off x="107504" y="21328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Tautología </a:t>
            </a: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es una fórmula o proposición que es siempre verdadera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Contradicción</a:t>
            </a: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es una fórmula o proposición siempre falsa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Contingencia</a:t>
            </a: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es una proposición que no es ni tautología ni contradicción</a:t>
            </a:r>
            <a:endParaRPr lang="es-ES" dirty="0">
              <a:solidFill>
                <a:srgbClr val="203864"/>
              </a:solidFill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B3159C7-54C9-4A38-B67E-A319DA530D7D}"/>
                  </a:ext>
                </a:extLst>
              </p:cNvPr>
              <p:cNvSpPr/>
              <p:nvPr/>
            </p:nvSpPr>
            <p:spPr>
              <a:xfrm>
                <a:off x="251518" y="3463775"/>
                <a:ext cx="7827188" cy="830997"/>
              </a:xfrm>
              <a:prstGeom prst="rect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2" algn="ctr"/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Proposiciones lógicamente equivalentes </a:t>
                </a: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(p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s-ES" sz="2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ES" sz="2400" b="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𝑠𝑜𝑛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𝑎𝑞𝑢𝑒𝑙𝑙𝑎𝑠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𝑡𝑎𝑙𝑒𝑠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𝑢𝑛𝑎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𝑡𝑎𝑢𝑡𝑜𝑙𝑜𝑔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a:rPr lang="es-E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s-ES" sz="24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B3159C7-54C9-4A38-B67E-A319DA530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3463775"/>
                <a:ext cx="7827188" cy="830997"/>
              </a:xfrm>
              <a:prstGeom prst="rect">
                <a:avLst/>
              </a:prstGeom>
              <a:blipFill>
                <a:blip r:embed="rId3"/>
                <a:stretch>
                  <a:fillRect t="-4930" b="-6338"/>
                </a:stretch>
              </a:blip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70C1A77D-2BB1-4A03-AF28-2BB8351D441D}"/>
                  </a:ext>
                </a:extLst>
              </p:cNvPr>
              <p:cNvSpPr/>
              <p:nvPr/>
            </p:nvSpPr>
            <p:spPr>
              <a:xfrm>
                <a:off x="107504" y="4532927"/>
                <a:ext cx="8280920" cy="68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9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Demuestra que las proposiciones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70C1A77D-2BB1-4A03-AF28-2BB8351D4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32927"/>
                <a:ext cx="8280920" cy="681982"/>
              </a:xfrm>
              <a:prstGeom prst="rect">
                <a:avLst/>
              </a:prstGeom>
              <a:blipFill>
                <a:blip r:embed="rId4"/>
                <a:stretch>
                  <a:fillRect l="-663" t="-5405" b="-117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31191DF-F943-4A25-86D7-0399390317CA}"/>
                  </a:ext>
                </a:extLst>
              </p:cNvPr>
              <p:cNvSpPr/>
              <p:nvPr/>
            </p:nvSpPr>
            <p:spPr>
              <a:xfrm>
                <a:off x="4932040" y="4829348"/>
                <a:ext cx="4211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𝑔𝑖𝑐𝑎𝑚𝑒𝑛𝑡𝑒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𝑒𝑞𝑢𝑖𝑣𝑎𝑙𝑒𝑛𝑡𝑒𝑠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31191DF-F943-4A25-86D7-039939031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829348"/>
                <a:ext cx="421196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92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801DA0B-6635-48F5-AFA8-456607CBAB99}"/>
              </a:ext>
            </a:extLst>
          </p:cNvPr>
          <p:cNvSpPr/>
          <p:nvPr/>
        </p:nvSpPr>
        <p:spPr>
          <a:xfrm>
            <a:off x="431538" y="202147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5400" dirty="0">
                <a:solidFill>
                  <a:schemeClr val="accent1">
                    <a:lumMod val="50000"/>
                  </a:schemeClr>
                </a:solidFill>
                <a:latin typeface="Aldhabi" panose="020B0604020202020204" pitchFamily="2" charset="-78"/>
                <a:ea typeface="Times New Roman" panose="02020603050405020304" pitchFamily="18" charset="0"/>
                <a:cs typeface="Aldhabi" panose="020B0604020202020204" pitchFamily="2" charset="-78"/>
              </a:rPr>
              <a:t>¿Cuándo es correcto un argumento matemático?</a:t>
            </a:r>
          </a:p>
          <a:p>
            <a:pPr lvl="0" algn="just">
              <a:spcAft>
                <a:spcPts val="0"/>
              </a:spcAft>
            </a:pPr>
            <a:r>
              <a:rPr lang="es-ES" sz="5400" dirty="0">
                <a:solidFill>
                  <a:schemeClr val="accent1">
                    <a:lumMod val="50000"/>
                  </a:schemeClr>
                </a:solidFill>
                <a:latin typeface="Aldhabi" panose="020B0604020202020204" pitchFamily="2" charset="-78"/>
                <a:ea typeface="Times New Roman" panose="02020603050405020304" pitchFamily="18" charset="0"/>
                <a:cs typeface="Aldhabi" panose="020B0604020202020204" pitchFamily="2" charset="-78"/>
              </a:rPr>
              <a:t>¿Qué métodos son válidos/aplicables para construir argumentos matemáticos?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5CFC74D-08DC-43C9-BDF1-25CE8B416E24}"/>
              </a:ext>
            </a:extLst>
          </p:cNvPr>
          <p:cNvSpPr/>
          <p:nvPr/>
        </p:nvSpPr>
        <p:spPr>
          <a:xfrm>
            <a:off x="107504" y="2600908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0000"/>
              </a:highlight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BB6D4EE-BA88-4700-A0B9-8A15CF0BABC5}"/>
              </a:ext>
            </a:extLst>
          </p:cNvPr>
          <p:cNvSpPr/>
          <p:nvPr/>
        </p:nvSpPr>
        <p:spPr>
          <a:xfrm>
            <a:off x="71498" y="4221088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9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4ED3018-6D9C-4AE1-BE02-F62DF5E9070E}"/>
              </a:ext>
            </a:extLst>
          </p:cNvPr>
          <p:cNvSpPr/>
          <p:nvPr/>
        </p:nvSpPr>
        <p:spPr>
          <a:xfrm>
            <a:off x="179512" y="1988840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Teorema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es una sentencia que se puede verificar que es verdadera.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Lema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: teorema muy sencillo que se emplea en la demostración de un teorema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Corolario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es una proposición que se puede deducir fácil o directamente a partir de un teorema ya demostrado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Conjetura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es una proposición que aún no ha sido demostrada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Axiomas o postulados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(hipótesis del teorema) son sentencias que no requieren demostración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La secuencia de sentencias que permiten efectuar esa verificación conforman un argumento que llamamos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Demostración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Las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reglas de inferencia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son el enlace en cada uno de los pasos de una demostración, que permiten inferir conclusiones a partir de otras afirmaciones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Bahnschrift" panose="020B0502040204020203" pitchFamily="34" charset="0"/>
                <a:ea typeface="Times New Roman" panose="02020603050405020304" pitchFamily="18" charset="0"/>
              </a:rPr>
              <a:t> 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79236-5288-4A50-B919-E4305E2831E5}"/>
              </a:ext>
            </a:extLst>
          </p:cNvPr>
          <p:cNvSpPr txBox="1"/>
          <p:nvPr/>
        </p:nvSpPr>
        <p:spPr>
          <a:xfrm>
            <a:off x="251518" y="2188943"/>
            <a:ext cx="85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Comprobar la validez de un razonamiento matemático: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si construimos la tabla de verdad de la implicación y el resultado es una tautología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5CFBA49-64D1-444E-8C15-F27485FC307F}"/>
                  </a:ext>
                </a:extLst>
              </p:cNvPr>
              <p:cNvSpPr/>
              <p:nvPr/>
            </p:nvSpPr>
            <p:spPr>
              <a:xfrm>
                <a:off x="271302" y="3548373"/>
                <a:ext cx="85293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10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nalizar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validez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del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razonamiento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</m:d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5CFBA49-64D1-444E-8C15-F27485FC3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2" y="3548373"/>
                <a:ext cx="8529385" cy="646331"/>
              </a:xfrm>
              <a:prstGeom prst="rect">
                <a:avLst/>
              </a:prstGeom>
              <a:blipFill>
                <a:blip r:embed="rId3"/>
                <a:stretch>
                  <a:fillRect l="-643" t="-4717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A86F6AC-ECE5-411E-93C3-4E637D127A41}"/>
                  </a:ext>
                </a:extLst>
              </p:cNvPr>
              <p:cNvSpPr/>
              <p:nvPr/>
            </p:nvSpPr>
            <p:spPr>
              <a:xfrm>
                <a:off x="271302" y="4377778"/>
                <a:ext cx="79731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11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nalizar</m:t>
                    </m:r>
                    <m: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</m:t>
                    </m:r>
                    <m: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validez</m:t>
                    </m:r>
                    <m: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del</m:t>
                    </m:r>
                    <m: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razonamiento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s-E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s-E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A86F6AC-ECE5-411E-93C3-4E637D127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2" y="4377778"/>
                <a:ext cx="7973106" cy="646331"/>
              </a:xfrm>
              <a:prstGeom prst="rect">
                <a:avLst/>
              </a:prstGeom>
              <a:blipFill>
                <a:blip r:embed="rId4"/>
                <a:stretch>
                  <a:fillRect l="-689" t="-4717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00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0" y="609329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20F95C11-3071-4E3A-9FAD-564792D6F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3846027"/>
                  </p:ext>
                </p:extLst>
              </p:nvPr>
            </p:nvGraphicFramePr>
            <p:xfrm>
              <a:off x="1403648" y="2182094"/>
              <a:ext cx="6072336" cy="3672257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2008336">
                      <a:extLst>
                        <a:ext uri="{9D8B030D-6E8A-4147-A177-3AD203B41FA5}">
                          <a16:colId xmlns:a16="http://schemas.microsoft.com/office/drawing/2014/main" val="213502902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037607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213195261"/>
                        </a:ext>
                      </a:extLst>
                    </a:gridCol>
                  </a:tblGrid>
                  <a:tr h="281613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Reglas de inferencia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589"/>
                      </a:ext>
                    </a:extLst>
                  </a:tr>
                  <a:tr h="281613"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Regla de inferencia</a:t>
                          </a:r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∴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∴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ES" i="1" dirty="0" err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s-ES" i="1" dirty="0" err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∴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∴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E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e>
                                        <m: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s-ES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i="1" dirty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s-ES" i="1" dirty="0">
                                            <a:latin typeface="Cambria Math" panose="02040503050406030204" pitchFamily="18" charset="0"/>
                                          </a:rPr>
                                          <m:t> 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dirty="0"/>
                                          <m:t> 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a:rPr lang="es-E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∴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s-ES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e>
                                        <m: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s-ES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s-E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Tautología</a:t>
                          </a:r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:r>
                            <a:rPr lang="es-ES" dirty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oMath>
                          </a14:m>
                          <a:endParaRPr lang="es-ES" dirty="0"/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s-ES" i="1" dirty="0" err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s-ES" i="1" dirty="0" err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m:rPr>
                                      <m:nor/>
                                    </m:rPr>
                                    <a:rPr lang="es-ES" dirty="0"/>
                                    <m:t> </m:t>
                                  </m:r>
                                </m:e>
                              </m:d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S" dirty="0"/>
                            <a:t>p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ea typeface="Cambria Math" panose="02040503050406030204" pitchFamily="18" charset="0"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s-E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s-ES" i="1" dirty="0" err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m:rPr>
                                      <m:nor/>
                                    </m:rPr>
                                    <a:rPr lang="es-ES" dirty="0"/>
                                    <m:t> </m:t>
                                  </m:r>
                                </m:e>
                              </m:d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S" dirty="0"/>
                            <a:t>q</a:t>
                          </a:r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s-E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s-ES" i="1" dirty="0" err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m:rPr>
                                      <m:nor/>
                                    </m:rPr>
                                    <a:rPr lang="es-ES" dirty="0"/>
                                    <m:t> </m:t>
                                  </m:r>
                                </m:e>
                              </m:d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→¬</m:t>
                              </m:r>
                            </m:oMath>
                          </a14:m>
                          <a:r>
                            <a:rPr lang="es-ES" dirty="0"/>
                            <a:t>p</a:t>
                          </a:r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i="1" dirty="0" err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Nombre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602865"/>
                      </a:ext>
                    </a:extLst>
                  </a:tr>
                  <a:tr h="281613">
                    <a:tc v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Adición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86675"/>
                      </a:ext>
                    </a:extLst>
                  </a:tr>
                  <a:tr h="281613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Simplificación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0131121"/>
                      </a:ext>
                    </a:extLst>
                  </a:tr>
                  <a:tr h="281613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Modus ponens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6165692"/>
                      </a:ext>
                    </a:extLst>
                  </a:tr>
                  <a:tr h="671539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:r>
                            <a:rPr lang="es-ES" dirty="0"/>
                            <a:t>Modus </a:t>
                          </a:r>
                          <a:r>
                            <a:rPr lang="es-ES" dirty="0" err="1"/>
                            <a:t>tollens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78794"/>
                      </a:ext>
                    </a:extLst>
                  </a:tr>
                  <a:tr h="476576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  <a:p>
                          <a:pPr algn="ctr"/>
                          <a:r>
                            <a:rPr lang="es-ES" dirty="0"/>
                            <a:t>Silogismo hipotético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420237"/>
                      </a:ext>
                    </a:extLst>
                  </a:tr>
                  <a:tr h="974777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879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20F95C11-3071-4E3A-9FAD-564792D6F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3846027"/>
                  </p:ext>
                </p:extLst>
              </p:nvPr>
            </p:nvGraphicFramePr>
            <p:xfrm>
              <a:off x="1403648" y="2182094"/>
              <a:ext cx="6072336" cy="3672257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2008336">
                      <a:extLst>
                        <a:ext uri="{9D8B030D-6E8A-4147-A177-3AD203B41FA5}">
                          <a16:colId xmlns:a16="http://schemas.microsoft.com/office/drawing/2014/main" val="213502902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037607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213195261"/>
                        </a:ext>
                      </a:extLst>
                    </a:gridCol>
                  </a:tblGrid>
                  <a:tr h="2971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Reglas de inferencia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589"/>
                      </a:ext>
                    </a:extLst>
                  </a:tr>
                  <a:tr h="297180">
                    <a:tc rowSpan="7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3"/>
                          <a:stretch>
                            <a:fillRect l="-303" t="-9009" r="-202424" b="-180"/>
                          </a:stretch>
                        </a:blip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3"/>
                          <a:stretch>
                            <a:fillRect l="-99399" t="-9009" r="-100601" b="-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Nombre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602865"/>
                      </a:ext>
                    </a:extLst>
                  </a:tr>
                  <a:tr h="297180">
                    <a:tc v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Adición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86675"/>
                      </a:ext>
                    </a:extLst>
                  </a:tr>
                  <a:tr h="29718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Simplificación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0131121"/>
                      </a:ext>
                    </a:extLst>
                  </a:tr>
                  <a:tr h="29718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Modus ponens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6165692"/>
                      </a:ext>
                    </a:extLst>
                  </a:tr>
                  <a:tr h="7086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  <a:p>
                          <a:pPr algn="ctr"/>
                          <a:endParaRPr lang="es-ES" dirty="0"/>
                        </a:p>
                        <a:p>
                          <a:pPr algn="ctr"/>
                          <a:r>
                            <a:rPr lang="es-ES" dirty="0"/>
                            <a:t>Modus </a:t>
                          </a:r>
                          <a:r>
                            <a:rPr lang="es-ES" dirty="0" err="1"/>
                            <a:t>tollens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78794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  <a:p>
                          <a:pPr algn="ctr"/>
                          <a:r>
                            <a:rPr lang="es-ES" dirty="0"/>
                            <a:t>Silogismo hipotético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420237"/>
                      </a:ext>
                    </a:extLst>
                  </a:tr>
                  <a:tr h="974777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879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374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1B0B666-3CB0-41D8-9698-A8996FB95285}"/>
                  </a:ext>
                </a:extLst>
              </p:cNvPr>
              <p:cNvSpPr/>
              <p:nvPr/>
            </p:nvSpPr>
            <p:spPr>
              <a:xfrm>
                <a:off x="140044" y="2085473"/>
                <a:ext cx="8680428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28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Métodos de demostración </a:t>
                </a: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endParaRPr lang="es-ES" sz="24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Demostraciones  directas</a:t>
                </a:r>
              </a:p>
              <a:p>
                <a:pPr lvl="2"/>
                <a:r>
                  <a:rPr lang="es-ES" sz="2000" dirty="0">
                    <a:solidFill>
                      <a:schemeClr val="tx1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Se demuestra la implicación p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s-ES" sz="2000" dirty="0">
                    <a:solidFill>
                      <a:schemeClr val="tx1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(si p es verdadera, q también es verdadera)</a:t>
                </a:r>
              </a:p>
              <a:p>
                <a:pPr lvl="2"/>
                <a:endParaRPr lang="es-ES" sz="2000" dirty="0">
                  <a:solidFill>
                    <a:schemeClr val="tx1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Demostraciones  indirectas</a:t>
                </a:r>
              </a:p>
              <a:p>
                <a:pPr lvl="2"/>
                <a:r>
                  <a:rPr lang="es-ES" sz="2000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Se demuestra la implicación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s-E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sz="2000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(si q es falsa, entonces p también es falsa)</a:t>
                </a:r>
              </a:p>
              <a:p>
                <a:pPr lvl="2"/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1B0B666-3CB0-41D8-9698-A8996FB95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4" y="2085473"/>
                <a:ext cx="8680428" cy="3477875"/>
              </a:xfrm>
              <a:prstGeom prst="rect">
                <a:avLst/>
              </a:prstGeom>
              <a:blipFill>
                <a:blip r:embed="rId3"/>
                <a:stretch>
                  <a:fillRect l="-1264" t="-17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1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C264CCAB-3031-4444-A35D-37F503638131}"/>
                  </a:ext>
                </a:extLst>
              </p:cNvPr>
              <p:cNvSpPr/>
              <p:nvPr/>
            </p:nvSpPr>
            <p:spPr>
              <a:xfrm>
                <a:off x="-684584" y="2138077"/>
                <a:ext cx="9577064" cy="375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7300" lvl="2" indent="-342900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La reducción al absurdo</a:t>
                </a:r>
              </a:p>
              <a:p>
                <a:pPr lvl="2"/>
                <a:r>
                  <a:rPr lang="es-ES" sz="2000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Se parte de una premisa falsa y se llega a demostrar algo que resulta ser una contradicción: encontrar una contradicción q tal que 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𝑣𝑒𝑟𝑑𝑎𝑑𝑒𝑟𝑎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𝑑𝑒𝑐𝑖𝑟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¬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𝑣𝑒𝑟𝑑𝑎𝑑𝑒𝑟𝑜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𝑒𝑛𝑡𝑜𝑛𝑐𝑒𝑠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¬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𝑡𝑖𝑒𝑛𝑒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𝑠𝑒𝑟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000" b="0" dirty="0">
                  <a:latin typeface="Bahnschrift" panose="020B0502040204020203" pitchFamily="34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s-ES" sz="2000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Falsa</a:t>
                </a:r>
              </a:p>
              <a:p>
                <a:pPr lvl="2"/>
                <a:r>
                  <a:rPr lang="es-ES" sz="2000" dirty="0">
                    <a:solidFill>
                      <a:schemeClr val="accent2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Ejemplo 12: demostrar que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ES" sz="2000" dirty="0">
                    <a:solidFill>
                      <a:schemeClr val="accent2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es irracional</a:t>
                </a:r>
              </a:p>
              <a:p>
                <a:pPr lvl="2"/>
                <a:endParaRPr lang="es-ES" sz="20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Demostración por casos</a:t>
                </a:r>
              </a:p>
              <a:p>
                <a:pPr lvl="2"/>
                <a:r>
                  <a:rPr lang="es-ES" sz="2400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Demostrar 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↔(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𝑒𝑞𝑢𝑖𝑣𝑎𝑙𝑒𝑛𝑡𝑒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𝑑𝑒𝑚𝑜𝑠𝑡𝑟𝑎𝑟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s-E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…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s-ES" sz="24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lvl="2"/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	</a:t>
                </a:r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C264CCAB-3031-4444-A35D-37F50363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4" y="2138077"/>
                <a:ext cx="9577064" cy="3754105"/>
              </a:xfrm>
              <a:prstGeom prst="rect">
                <a:avLst/>
              </a:prstGeom>
              <a:blipFill>
                <a:blip r:embed="rId3"/>
                <a:stretch>
                  <a:fillRect t="-12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45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Demostraciones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7652D8-7A6D-4EC8-855B-EC689C2263F2}"/>
              </a:ext>
            </a:extLst>
          </p:cNvPr>
          <p:cNvSpPr/>
          <p:nvPr/>
        </p:nvSpPr>
        <p:spPr>
          <a:xfrm>
            <a:off x="270464" y="2286640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Demostración por equivalencia</a:t>
            </a:r>
            <a:r>
              <a:rPr lang="es-ES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	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0B588694-0214-4041-A3DF-ACF26C174CFC}"/>
                  </a:ext>
                </a:extLst>
              </p:cNvPr>
              <p:cNvSpPr/>
              <p:nvPr/>
            </p:nvSpPr>
            <p:spPr>
              <a:xfrm>
                <a:off x="343426" y="2717604"/>
                <a:ext cx="84050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Demostrar que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𝑒𝑞𝑢𝑖𝑣𝑎𝑙𝑒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𝑑𝑒𝑚𝑜𝑠𝑡𝑟𝑎𝑟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∧ 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0B588694-0214-4041-A3DF-ACF26C174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6" y="2717604"/>
                <a:ext cx="8405037" cy="369332"/>
              </a:xfrm>
              <a:prstGeom prst="rect">
                <a:avLst/>
              </a:prstGeom>
              <a:blipFill>
                <a:blip r:embed="rId3"/>
                <a:stretch>
                  <a:fillRect l="-580" t="-11667" b="-2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>
            <a:extLst>
              <a:ext uri="{FF2B5EF4-FFF2-40B4-BE49-F238E27FC236}">
                <a16:creationId xmlns:a16="http://schemas.microsoft.com/office/drawing/2014/main" id="{CAE9B7C7-5EE7-4392-B6C5-82C96DEA7D4F}"/>
              </a:ext>
            </a:extLst>
          </p:cNvPr>
          <p:cNvSpPr/>
          <p:nvPr/>
        </p:nvSpPr>
        <p:spPr>
          <a:xfrm>
            <a:off x="323528" y="3333234"/>
            <a:ext cx="4910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El Principio General de Inducción</a:t>
            </a:r>
            <a:endParaRPr lang="es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4D6068E-040C-40A9-A4C6-0086835042AF}"/>
                  </a:ext>
                </a:extLst>
              </p:cNvPr>
              <p:cNvSpPr/>
              <p:nvPr/>
            </p:nvSpPr>
            <p:spPr>
              <a:xfrm>
                <a:off x="343425" y="3805421"/>
                <a:ext cx="84050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/>
                  <a:t>)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∧∀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→   ∀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4D6068E-040C-40A9-A4C6-008683504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5" y="3805421"/>
                <a:ext cx="8405037" cy="369332"/>
              </a:xfrm>
              <a:prstGeom prst="rect">
                <a:avLst/>
              </a:prstGeom>
              <a:blipFill>
                <a:blip r:embed="rId4"/>
                <a:stretch>
                  <a:fillRect l="-580" t="-9836" b="-262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8543707-62AA-4E8A-9395-623D2BEE594E}"/>
                  </a:ext>
                </a:extLst>
              </p:cNvPr>
              <p:cNvSpPr/>
              <p:nvPr/>
            </p:nvSpPr>
            <p:spPr>
              <a:xfrm>
                <a:off x="-540568" y="4293800"/>
                <a:ext cx="90730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s-ES" sz="2000" dirty="0">
                    <a:solidFill>
                      <a:schemeClr val="accent2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Ejemplo 13: demostrar que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1+2+</m:t>
                    </m:r>
                    <m:sSup>
                      <m:sSupPr>
                        <m:ctrlPr>
                          <a:rPr lang="es-E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accent2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+…+</a:t>
                </a: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8543707-62AA-4E8A-9395-623D2BEE5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4293800"/>
                <a:ext cx="9073008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539EDA9-2852-407D-B577-50C591F7C654}"/>
                  </a:ext>
                </a:extLst>
              </p:cNvPr>
              <p:cNvSpPr/>
              <p:nvPr/>
            </p:nvSpPr>
            <p:spPr>
              <a:xfrm>
                <a:off x="4904965" y="4309189"/>
                <a:ext cx="5659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dirty="0"/>
                  <a:t> </a:t>
                </a: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539EDA9-2852-407D-B577-50C591F7C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65" y="4309189"/>
                <a:ext cx="5659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F254053-B074-4697-ACCB-37BCAE9D4A03}"/>
                  </a:ext>
                </a:extLst>
              </p:cNvPr>
              <p:cNvSpPr/>
              <p:nvPr/>
            </p:nvSpPr>
            <p:spPr>
              <a:xfrm>
                <a:off x="5203218" y="4297233"/>
                <a:ext cx="1078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s-ES" dirty="0">
                    <a:solidFill>
                      <a:schemeClr val="accent2">
                        <a:lumMod val="50000"/>
                      </a:schemeClr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F254053-B074-4697-ACCB-37BCAE9D4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218" y="4297233"/>
                <a:ext cx="1078757" cy="369332"/>
              </a:xfrm>
              <a:prstGeom prst="rect">
                <a:avLst/>
              </a:prstGeom>
              <a:blipFill>
                <a:blip r:embed="rId7"/>
                <a:stretch>
                  <a:fillRect t="-9836" r="-395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64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Predicado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es una proposición que se refiere a uno o varios objetos (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x,y,z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…) variables de un conjunto. Se denota P(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x,y,z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…)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ES" sz="20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El valor de verdad o falsedad de un predicado depende del valor de verdad o falsedad de los objetos variables que maneja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El número total de variables de las que depende el predicado se denomina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peso del predicado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14</a:t>
            </a:r>
            <a:endParaRPr lang="es-ES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P(x) es el predicado de la proposición 8 + x = 15</a:t>
            </a:r>
          </a:p>
          <a:p>
            <a:pPr marL="0" indent="0">
              <a:spcAft>
                <a:spcPts val="0"/>
              </a:spcAft>
              <a:buNone/>
              <a:tabLst>
                <a:tab pos="2700020" algn="ctr"/>
                <a:tab pos="3991610" algn="l"/>
              </a:tabLst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predicado sólo será Verdadero cuando el objeto x sea igual a 7</a:t>
            </a:r>
          </a:p>
          <a:p>
            <a:pPr marL="0" indent="0">
              <a:spcAft>
                <a:spcPts val="0"/>
              </a:spcAft>
              <a:buNone/>
              <a:tabLst>
                <a:tab pos="2700020" algn="ctr"/>
                <a:tab pos="3991610" algn="l"/>
              </a:tabLs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19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Lógica de Predicados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970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15</a:t>
            </a: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P(x, y) es </a:t>
            </a:r>
            <a:r>
              <a:rPr lang="es-E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x+y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=10 será cierto en función de los valores de x e y.  P(3,7) es cierto; P(4,7) falso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14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Predicados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1D4975BC-C722-439E-94C2-48057B597219}"/>
                  </a:ext>
                </a:extLst>
              </p:cNvPr>
              <p:cNvSpPr/>
              <p:nvPr/>
            </p:nvSpPr>
            <p:spPr>
              <a:xfrm>
                <a:off x="179512" y="3941706"/>
                <a:ext cx="86409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17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el predicado P(n):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 un número entero par es cierto únicamente cuando n sea par</a:t>
                </a:r>
              </a:p>
              <a:p>
                <a:pPr>
                  <a:tabLst>
                    <a:tab pos="2700020" algn="ctr"/>
                    <a:tab pos="3991610" algn="l"/>
                  </a:tabLst>
                </a:pPr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1D4975BC-C722-439E-94C2-48057B597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41706"/>
                <a:ext cx="8640960" cy="923330"/>
              </a:xfrm>
              <a:prstGeom prst="rect">
                <a:avLst/>
              </a:prstGeom>
              <a:blipFill>
                <a:blip r:embed="rId3"/>
                <a:stretch>
                  <a:fillRect l="-564" t="-3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>
            <a:extLst>
              <a:ext uri="{FF2B5EF4-FFF2-40B4-BE49-F238E27FC236}">
                <a16:creationId xmlns:a16="http://schemas.microsoft.com/office/drawing/2014/main" id="{FE9F2C21-D17D-493B-93E0-18B305145E90}"/>
              </a:ext>
            </a:extLst>
          </p:cNvPr>
          <p:cNvSpPr/>
          <p:nvPr/>
        </p:nvSpPr>
        <p:spPr>
          <a:xfrm>
            <a:off x="251518" y="306896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16</a:t>
            </a:r>
            <a:endParaRPr lang="es-E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P(x, y) es </a:t>
            </a:r>
            <a:r>
              <a:rPr lang="es-E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x+y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=10 será cierto en función de los valores de x e y.  P(3,7) es cierto; P(4,7) falso</a:t>
            </a: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3991610" algn="l"/>
              </a:tabLs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22846" y="2048529"/>
            <a:ext cx="8617923" cy="368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73DB98-25FF-421B-8D3D-FF8EE481CE01}"/>
              </a:ext>
            </a:extLst>
          </p:cNvPr>
          <p:cNvSpPr/>
          <p:nvPr/>
        </p:nvSpPr>
        <p:spPr>
          <a:xfrm>
            <a:off x="93234" y="1544473"/>
            <a:ext cx="188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 Álgebra de Boole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2A5BD615-0627-44A2-A202-036221CF9E27}"/>
                  </a:ext>
                </a:extLst>
              </p:cNvPr>
              <p:cNvSpPr/>
              <p:nvPr/>
            </p:nvSpPr>
            <p:spPr>
              <a:xfrm>
                <a:off x="230175" y="2088392"/>
                <a:ext cx="8617923" cy="3509230"/>
              </a:xfrm>
              <a:prstGeom prst="rect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Las operaciones booleanas básicas: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 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Complemento booleano</a:t>
                </a:r>
                <a:endPara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Equivale al operador lógico de negación</a:t>
                </a:r>
                <a:endParaRPr lang="es-ES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1400" dirty="0">
                    <a:solidFill>
                      <a:srgbClr val="20386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s-ES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 </m:t>
                    </m:r>
                    <m:acc>
                      <m:accPr>
                        <m:chr m:val="̅"/>
                        <m:ctrlPr>
                          <a:rPr lang="es-ES" i="1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s-ES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</m:t>
                    </m:r>
                  </m:oMath>
                </a14:m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Suma booleana</a:t>
                </a:r>
                <a:endPara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Equivale al operador lógico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</m:oMath>
                </a14:m>
                <a:r>
                  <a:rPr lang="es-ES" sz="14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(Verdadero si alguno de los dos es verdadero)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	0+0=0	0+1=1		1+0=1		1+1=1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 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Producto booleano</a:t>
                </a:r>
                <a:endPara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Equivale al operador lógico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s-ES" sz="14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(Verdadero si los dos son verdaderos)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	0.0=0	0.1=0		1.0=0		1.1=1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2A5BD615-0627-44A2-A202-036221CF9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5" y="2088392"/>
                <a:ext cx="8617923" cy="3509230"/>
              </a:xfrm>
              <a:prstGeom prst="rect">
                <a:avLst/>
              </a:prstGeom>
              <a:blipFill>
                <a:blip r:embed="rId3"/>
                <a:stretch>
                  <a:fillRect l="-565" t="-1038" b="-1557"/>
                </a:stretch>
              </a:blip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2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14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Predicados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B7F4E423-EE9A-4C67-9C43-4670781DEE46}"/>
                  </a:ext>
                </a:extLst>
              </p:cNvPr>
              <p:cNvSpPr/>
              <p:nvPr/>
            </p:nvSpPr>
            <p:spPr>
              <a:xfrm>
                <a:off x="130620" y="2132856"/>
                <a:ext cx="8636199" cy="3374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28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Conectivas entre predicados</a:t>
                </a:r>
              </a:p>
              <a:p>
                <a:pPr marL="800100" lvl="1" indent="-342900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000" i="1" smtClean="0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0" i="1" smtClean="0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s-ES" sz="2000" b="0" i="1" smtClean="0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smtClean="0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acc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es el predicado que asocia x con la negación de P(x)</a:t>
                </a:r>
              </a:p>
              <a:p>
                <a:pPr marL="800100" lvl="1" indent="-342900" algn="just">
                  <a:buFont typeface="Wingdings" panose="05000000000000000000" pitchFamily="2" charset="2"/>
                  <a:buChar char="ü"/>
                </a:pPr>
                <a:endParaRPr lang="es-ES" sz="20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800100" lvl="1" indent="-342900" algn="just">
                  <a:buFont typeface="Wingdings" panose="05000000000000000000" pitchFamily="2" charset="2"/>
                  <a:buChar char="ü"/>
                </a:pP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P(x)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s-ES" sz="2000" b="0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000" b="0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000" b="0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es el predicado que asocia x con la unión de proposiciones P(x) y Q(x)</a:t>
                </a:r>
              </a:p>
              <a:p>
                <a:pPr marL="800100" lvl="1" indent="-342900" algn="just">
                  <a:buFont typeface="Wingdings" panose="05000000000000000000" pitchFamily="2" charset="2"/>
                  <a:buChar char="ü"/>
                </a:pPr>
                <a:endParaRPr lang="es-ES" sz="20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800100" lvl="1" indent="-342900" algn="just">
                  <a:buFont typeface="Wingdings" panose="05000000000000000000" pitchFamily="2" charset="2"/>
                  <a:buChar char="ü"/>
                </a:pP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P(x)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s-ES" sz="2000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s-ES" sz="2000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000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000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es el predicado que asocia x con la intersección de proposiciones P(x) y Q(x)</a:t>
                </a:r>
              </a:p>
              <a:p>
                <a:pPr marL="800100" lvl="1" indent="-342900" algn="just">
                  <a:buFont typeface="Wingdings" panose="05000000000000000000" pitchFamily="2" charset="2"/>
                  <a:buChar char="ü"/>
                </a:pPr>
                <a:endParaRPr lang="es-ES" sz="2400" dirty="0">
                  <a:solidFill>
                    <a:srgbClr val="203864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lvl="2"/>
                <a:endParaRPr lang="es-ES" sz="2000" dirty="0"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B7F4E423-EE9A-4C67-9C43-4670781DE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0" y="2132856"/>
                <a:ext cx="8636199" cy="3374578"/>
              </a:xfrm>
              <a:prstGeom prst="rect">
                <a:avLst/>
              </a:prstGeom>
              <a:blipFill>
                <a:blip r:embed="rId3"/>
                <a:stretch>
                  <a:fillRect l="-1200" t="-1989" r="-7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8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251518" y="2173424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14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Predicados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7EF65B8-7836-47A9-B039-1B63CDF50B14}"/>
                  </a:ext>
                </a:extLst>
              </p:cNvPr>
              <p:cNvSpPr/>
              <p:nvPr/>
            </p:nvSpPr>
            <p:spPr>
              <a:xfrm>
                <a:off x="179512" y="2173424"/>
                <a:ext cx="892899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Una función proposicional</a:t>
                </a:r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P(</a:t>
                </a:r>
                <a:r>
                  <a:rPr lang="es-ES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x,y,z</a:t>
                </a:r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), 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una vez que se asignan valores concretos a cada uno de los valores, se convierte en una proposición.</a:t>
                </a:r>
              </a:p>
              <a:p>
                <a:pPr marL="342900" indent="-34290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endParaRPr lang="es-ES" sz="20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La expresión 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P(x) significa que P(x) es cierta para todos los valores de x</a:t>
                </a:r>
              </a:p>
              <a:p>
                <a:pPr algn="just"/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(cuantificador universal)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La expresión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s-E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P(x) asegura la existencia de valores de x para los que P(x) es cierta</a:t>
                </a:r>
              </a:p>
              <a:p>
                <a:pPr algn="just"/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(cuantificador existencial)</a:t>
                </a:r>
                <a:endParaRPr lang="es-ES" b="1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7EF65B8-7836-47A9-B039-1B63CDF50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73424"/>
                <a:ext cx="8928992" cy="2554545"/>
              </a:xfrm>
              <a:prstGeom prst="rect">
                <a:avLst/>
              </a:prstGeom>
              <a:blipFill>
                <a:blip r:embed="rId3"/>
                <a:stretch>
                  <a:fillRect l="-683" t="-1432" r="-751" b="-33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C9D21A3-F0C1-418D-B798-79BEC237D2EB}"/>
                  </a:ext>
                </a:extLst>
              </p:cNvPr>
              <p:cNvSpPr/>
              <p:nvPr/>
            </p:nvSpPr>
            <p:spPr>
              <a:xfrm>
                <a:off x="194288" y="4715984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2700020" algn="ctr"/>
                    <a:tab pos="3991610" algn="l"/>
                  </a:tabLst>
                </a:pP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 18</a:t>
                </a:r>
                <a:endParaRPr lang="es-ES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P(</a:t>
                </a:r>
                <a:r>
                  <a:rPr lang="es-ES" dirty="0" err="1">
                    <a:solidFill>
                      <a:schemeClr val="tx1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x,y</a:t>
                </a:r>
                <a:r>
                  <a:rPr lang="es-ES" dirty="0">
                    <a:solidFill>
                      <a:schemeClr val="tx1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) </a:t>
                </a:r>
                <a:endParaRPr lang="es-ES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C9D21A3-F0C1-418D-B798-79BEC237D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8" y="4715984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933" t="-5660" b="-132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27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323528" y="2188943"/>
            <a:ext cx="8064896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18E4F-ECFD-448B-9F93-EE3C57D7D768}"/>
              </a:ext>
            </a:extLst>
          </p:cNvPr>
          <p:cNvSpPr/>
          <p:nvPr/>
        </p:nvSpPr>
        <p:spPr>
          <a:xfrm>
            <a:off x="107504" y="1541351"/>
            <a:ext cx="214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Predicados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A6650113-6539-48B2-983C-26B23D923CF4}"/>
                  </a:ext>
                </a:extLst>
              </p:cNvPr>
              <p:cNvSpPr/>
              <p:nvPr/>
            </p:nvSpPr>
            <p:spPr>
              <a:xfrm>
                <a:off x="107504" y="2153350"/>
                <a:ext cx="8712968" cy="1779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Wingdings" panose="05000000000000000000" pitchFamily="2" charset="2"/>
                  <a:buChar char="§"/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queremos negar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P(x) : es equivalente a decir que existe un x que no verifica P(x)</a:t>
                </a:r>
              </a:p>
              <a:p>
                <a:pPr algn="ctr"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acc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↔∃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  <a:tabLst>
                    <a:tab pos="2700020" algn="ctr"/>
                    <a:tab pos="399161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si queremos negar la existencia: es equivalente a asegurar que todos los valores verifican la negación</a:t>
                </a:r>
              </a:p>
              <a:p>
                <a:pPr algn="ctr">
                  <a:spcAft>
                    <a:spcPts val="0"/>
                  </a:spcAft>
                  <a:tabLst>
                    <a:tab pos="2700020" algn="ctr"/>
                    <a:tab pos="399161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es-E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E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s-E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s-E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A6650113-6539-48B2-983C-26B23D923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53350"/>
                <a:ext cx="8712968" cy="1779783"/>
              </a:xfrm>
              <a:prstGeom prst="rect">
                <a:avLst/>
              </a:prstGeom>
              <a:blipFill>
                <a:blip r:embed="rId3"/>
                <a:stretch>
                  <a:fillRect l="-490" t="-1712" r="-560" b="-23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C84522D1-81D8-4EED-8B8B-E706AEB64D8E}"/>
              </a:ext>
            </a:extLst>
          </p:cNvPr>
          <p:cNvSpPr/>
          <p:nvPr/>
        </p:nvSpPr>
        <p:spPr>
          <a:xfrm>
            <a:off x="223378" y="4046396"/>
            <a:ext cx="8597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700020" algn="ctr"/>
                <a:tab pos="3991610" algn="l"/>
              </a:tabLst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Ejemplo 19</a:t>
            </a:r>
          </a:p>
          <a:p>
            <a:pPr>
              <a:tabLst>
                <a:tab pos="2700020" algn="ctr"/>
                <a:tab pos="3991610" algn="l"/>
              </a:tabLst>
            </a:pP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P(x): x se mueve	Q(x): x tiene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78C5A32-4971-4856-871A-0774AA113133}"/>
                  </a:ext>
                </a:extLst>
              </p:cNvPr>
              <p:cNvSpPr/>
              <p:nvPr/>
            </p:nvSpPr>
            <p:spPr>
              <a:xfrm>
                <a:off x="251518" y="4696663"/>
                <a:ext cx="81369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E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b="1" i="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(P(x)∨</a:t>
                </a: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s-ES" b="1" i="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Q(x))	</a:t>
                </a:r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ES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s-ES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P(x))∨ 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Q(x))</a:t>
                </a:r>
              </a:p>
              <a:p>
                <a:r>
                  <a:rPr lang="es-ES" dirty="0"/>
                  <a:t>Todos los vehículos se mueven o tienen color no implica la veracidad de “todos los vehículos se mueven o todos tienen color. La recíproca sí es cierta</a:t>
                </a: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78C5A32-4971-4856-871A-0774AA113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4696663"/>
                <a:ext cx="8136906" cy="923330"/>
              </a:xfrm>
              <a:prstGeom prst="rect">
                <a:avLst/>
              </a:prstGeom>
              <a:blipFill>
                <a:blip r:embed="rId4"/>
                <a:stretch>
                  <a:fillRect l="-599" t="-4605"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99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22846" y="2048529"/>
            <a:ext cx="8617923" cy="368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73DB98-25FF-421B-8D3D-FF8EE481CE01}"/>
              </a:ext>
            </a:extLst>
          </p:cNvPr>
          <p:cNvSpPr/>
          <p:nvPr/>
        </p:nvSpPr>
        <p:spPr>
          <a:xfrm>
            <a:off x="93234" y="1544473"/>
            <a:ext cx="188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 Álgebra de Boole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8DF6D26-707F-4479-BB45-D1FA34592BF2}"/>
                  </a:ext>
                </a:extLst>
              </p:cNvPr>
              <p:cNvSpPr/>
              <p:nvPr/>
            </p:nvSpPr>
            <p:spPr>
              <a:xfrm>
                <a:off x="251518" y="2151728"/>
                <a:ext cx="8568954" cy="320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28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Expresión booleana</a:t>
                </a:r>
                <a:r>
                  <a:rPr lang="es-ES" sz="28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de las variables x</a:t>
                </a:r>
                <a:r>
                  <a:rPr lang="es-ES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, x</a:t>
                </a:r>
                <a:r>
                  <a:rPr lang="es-ES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2,</a:t>
                </a: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….</a:t>
                </a:r>
                <a:r>
                  <a:rPr lang="es-ES" dirty="0" err="1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s-ES" baseline="-25000" dirty="0" err="1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n</a:t>
                </a: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s-ES" sz="16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s-ES" sz="1600" baseline="-250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s-ES" sz="16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1≤</m:t>
                    </m:r>
                    <m:r>
                      <a:rPr lang="es-ES" sz="1600" i="1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es-ES" sz="1600" i="1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s-ES" sz="1600" i="1">
                        <a:solidFill>
                          <a:srgbClr val="20386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ES" sz="16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1600" dirty="0">
                    <a:solidFill>
                      <a:srgbClr val="203864"/>
                    </a:solidFill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</a:rPr>
                  <a:t>verifica:</a:t>
                </a:r>
              </a:p>
              <a:p>
                <a:pPr algn="just">
                  <a:spcAft>
                    <a:spcPts val="0"/>
                  </a:spcAft>
                </a:pP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, x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2,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….</a:t>
                </a:r>
                <a:r>
                  <a:rPr lang="es-ES" sz="2400" dirty="0" err="1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s-ES" sz="2400" baseline="-25000" dirty="0" err="1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n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son expresiones booleanas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/>
                </a:pPr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los elementos 0 y 1 son expresiones booleanas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/>
                </a:pPr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Si E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y E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son expresiones booleanas, entonces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2400" i="1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</m:t>
                    </m:r>
                    <m:acc>
                      <m:accPr>
                        <m:chr m:val="̅"/>
                        <m:ctrlPr>
                          <a:rPr lang="es-ES" sz="2400" i="1">
                            <a:solidFill>
                              <a:srgbClr val="20386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20386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,  E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. E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y E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+ E</a:t>
                </a:r>
                <a:r>
                  <a:rPr lang="es-ES" sz="2400" baseline="-25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son expresiones booleanas</a:t>
                </a:r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8DF6D26-707F-4479-BB45-D1FA34592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2151728"/>
                <a:ext cx="8568954" cy="3200876"/>
              </a:xfrm>
              <a:prstGeom prst="rect">
                <a:avLst/>
              </a:prstGeom>
              <a:blipFill>
                <a:blip r:embed="rId3"/>
                <a:stretch>
                  <a:fillRect l="-1209" t="-2095" r="-427" b="-32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2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846" y="2048529"/>
                <a:ext cx="8617923" cy="3684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s-ES" sz="2400" b="1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Estructura de álgebra de Boole</a:t>
                </a:r>
              </a:p>
              <a:p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B es el conjunto binario {0,1} dotado de una operación binaria, denominada SUMA (+) tal que      </a:t>
                </a:r>
                <a:r>
                  <a:rPr lang="es-ES" sz="1800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BxB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		 (</a:t>
                </a:r>
                <a:r>
                  <a:rPr lang="es-ES" sz="1800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x,y</a:t>
                </a: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de otra operación binaria, denominada PRODUCTO (.) tal que </a:t>
                </a: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		</a:t>
                </a:r>
                <a:r>
                  <a:rPr lang="es-ES" sz="1800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BxB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		(</a:t>
                </a:r>
                <a:r>
                  <a:rPr lang="es-ES" sz="1800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x,y</a:t>
                </a: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 de una  tercera operación, denominada COMPLEMENTO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</m:oMath>
                </a14:m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 tal que </a:t>
                </a: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		B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		x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s-ES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6" y="2048529"/>
                <a:ext cx="8617923" cy="3684727"/>
              </a:xfrm>
              <a:prstGeom prst="rect">
                <a:avLst/>
              </a:prstGeom>
              <a:blipFill>
                <a:blip r:embed="rId3"/>
                <a:stretch>
                  <a:fillRect l="-637" t="-23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>
            <a:extLst>
              <a:ext uri="{FF2B5EF4-FFF2-40B4-BE49-F238E27FC236}">
                <a16:creationId xmlns:a16="http://schemas.microsoft.com/office/drawing/2014/main" id="{8E73DB98-25FF-421B-8D3D-FF8EE481CE01}"/>
              </a:ext>
            </a:extLst>
          </p:cNvPr>
          <p:cNvSpPr/>
          <p:nvPr/>
        </p:nvSpPr>
        <p:spPr>
          <a:xfrm>
            <a:off x="93234" y="1544473"/>
            <a:ext cx="188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 Álgebra de Boole</a:t>
            </a:r>
          </a:p>
        </p:txBody>
      </p:sp>
    </p:spTree>
    <p:extLst>
      <p:ext uri="{BB962C8B-B14F-4D97-AF65-F5344CB8AC3E}">
        <p14:creationId xmlns:p14="http://schemas.microsoft.com/office/powerpoint/2010/main" val="211854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22846" y="2048529"/>
            <a:ext cx="8617923" cy="368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73DB98-25FF-421B-8D3D-FF8EE481CE01}"/>
              </a:ext>
            </a:extLst>
          </p:cNvPr>
          <p:cNvSpPr/>
          <p:nvPr/>
        </p:nvSpPr>
        <p:spPr>
          <a:xfrm>
            <a:off x="93234" y="1544473"/>
            <a:ext cx="188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 Álgebra de Boole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6E2D0981-3FDD-4D33-8990-4FFA5B95A534}"/>
                  </a:ext>
                </a:extLst>
              </p:cNvPr>
              <p:cNvSpPr/>
              <p:nvPr/>
            </p:nvSpPr>
            <p:spPr>
              <a:xfrm>
                <a:off x="179512" y="2052738"/>
                <a:ext cx="8064896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el conjunto B tiene </a:t>
                </a:r>
                <a:r>
                  <a:rPr lang="es-ES" sz="2400" b="1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estructura de álgebra de Boole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si verifica:</a:t>
                </a: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   1)  Leyes de identidad                       x+0=x           x.1=x</a:t>
                </a: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  2)  Leyes dominativas	              	      x+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=1            x.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=0 </a:t>
                </a: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  3)  Leyes asociativas                    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x+y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)+z=x+(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y+z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    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x.y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).z=x.(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y.z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    </a:t>
                </a: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  4)  Leyes conmutativas             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x+y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=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y+x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                 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x.y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= 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y.x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     5)  Leyes distributivas     x+(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y.z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 = 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x+y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).(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x+z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    x.(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y+z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)  = 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x.y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+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x.z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 </a:t>
                </a:r>
              </a:p>
              <a:p>
                <a:r>
                  <a:rPr lang="es-ES" dirty="0">
                    <a:solidFill>
                      <a:srgbClr val="C00000"/>
                    </a:solidFill>
                    <a:latin typeface="Bahnschrift" panose="020B0502040204020203" pitchFamily="34" charset="0"/>
                  </a:rPr>
                  <a:t>Nota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El conjunto de subconjuntos del universal U con las operaciones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∪,  ∩, ∅, 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𝑐𝑜𝑚𝑝𝑙𝑒𝑚𝑒𝑛𝑡𝑎𝑟𝑖𝑜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 constituyen un álgebra de Boole.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Lo mismo ocurre en la lógica de proposiciones con las operaciones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s-E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∧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, T  y F </a:t>
                </a: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6E2D0981-3FDD-4D33-8990-4FFA5B95A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52738"/>
                <a:ext cx="8064896" cy="3508653"/>
              </a:xfrm>
              <a:prstGeom prst="rect">
                <a:avLst/>
              </a:prstGeom>
              <a:blipFill>
                <a:blip r:embed="rId3"/>
                <a:stretch>
                  <a:fillRect l="-605" t="-1391" r="-983" b="-19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06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361AA4-5ED3-473B-A8C6-205A4B02BC5E}"/>
              </a:ext>
            </a:extLst>
          </p:cNvPr>
          <p:cNvSpPr/>
          <p:nvPr/>
        </p:nvSpPr>
        <p:spPr>
          <a:xfrm>
            <a:off x="167362" y="2091012"/>
            <a:ext cx="871296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Proposición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Es una expresión declarativa, una frase o un enunciado que puede ser verdadero o falso, pero no ambas cosas a la vez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Ejemplos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				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Madrid es la capital de España	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2+2=5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El año 2020 es bisiesto</a:t>
            </a:r>
          </a:p>
          <a:p>
            <a:r>
              <a:rPr lang="es-ES" sz="2000" dirty="0">
                <a:latin typeface="Bahnschrift" panose="020B0502040204020203" pitchFamily="34" charset="0"/>
              </a:rPr>
              <a:t>                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           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               Son proposiciones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C0CE0F-2F40-4CE7-B4A4-F40890C6DFE6}"/>
              </a:ext>
            </a:extLst>
          </p:cNvPr>
          <p:cNvSpPr txBox="1"/>
          <p:nvPr/>
        </p:nvSpPr>
        <p:spPr>
          <a:xfrm>
            <a:off x="4211960" y="356651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¿el año 2020 es bisiesto?	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Identifica si esto es una proposición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X+2=5</a:t>
            </a:r>
          </a:p>
          <a:p>
            <a:r>
              <a:rPr lang="es-ES" sz="2000" dirty="0">
                <a:solidFill>
                  <a:srgbClr val="C00000"/>
                </a:solidFill>
                <a:latin typeface="Bahnschrift" panose="020B0502040204020203" pitchFamily="34" charset="0"/>
              </a:rPr>
              <a:t>                </a:t>
            </a:r>
          </a:p>
          <a:p>
            <a:r>
              <a:rPr lang="es-ES" sz="2000" dirty="0">
                <a:solidFill>
                  <a:srgbClr val="C00000"/>
                </a:solidFill>
                <a:latin typeface="Bahnschrift" panose="020B0502040204020203" pitchFamily="34" charset="0"/>
              </a:rPr>
              <a:t>                NO Son proposiciones</a:t>
            </a:r>
          </a:p>
        </p:txBody>
      </p:sp>
    </p:spTree>
    <p:extLst>
      <p:ext uri="{BB962C8B-B14F-4D97-AF65-F5344CB8AC3E}">
        <p14:creationId xmlns:p14="http://schemas.microsoft.com/office/powerpoint/2010/main" val="338324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208B4F4-11C3-4005-A822-52B28321AAD2}"/>
              </a:ext>
            </a:extLst>
          </p:cNvPr>
          <p:cNvSpPr/>
          <p:nvPr/>
        </p:nvSpPr>
        <p:spPr>
          <a:xfrm>
            <a:off x="160796" y="2094315"/>
            <a:ext cx="87195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Valor de verdad</a:t>
            </a:r>
            <a:r>
              <a:rPr lang="es-ES" sz="20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de una proposición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es verdadero (TRUE), V, si la proposición es verdadera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Es falso (FALSE), F, si la proposición es falsa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s-ES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Lógica proposicional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o Cálculo proposicional)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se basa en ir construyendo proposiciones compuestas o nuevas proposiciones a partir de otras existentes utilizando operadores lógicos.</a:t>
            </a:r>
          </a:p>
          <a:p>
            <a:pPr algn="just"/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Tabla de verdad</a:t>
            </a:r>
            <a:r>
              <a:rPr lang="es-ES" sz="2000" b="1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muestra las relaciones entre los valores de verdad de las proposiciones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0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67363" y="3776318"/>
            <a:ext cx="8712970" cy="97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/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1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805986B-D04C-46CE-8ED7-EA7F51EE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-9174450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/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DCC7D49-FBCB-4CE1-B5C6-CA19B55C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53" y="-3960485"/>
                <a:ext cx="4572000" cy="2400657"/>
              </a:xfrm>
              <a:prstGeom prst="rect">
                <a:avLst/>
              </a:prstGeom>
              <a:blipFill>
                <a:blip r:embed="rId5"/>
                <a:stretch>
                  <a:fillRect l="-2933" t="-1269" b="-11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C81D1336-D843-42C0-9D51-D0EC5DE4AC88}"/>
              </a:ext>
            </a:extLst>
          </p:cNvPr>
          <p:cNvSpPr/>
          <p:nvPr/>
        </p:nvSpPr>
        <p:spPr>
          <a:xfrm>
            <a:off x="107504" y="16078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15D58-5B36-4AE6-B4D3-8FE1A62DD6D6}"/>
              </a:ext>
            </a:extLst>
          </p:cNvPr>
          <p:cNvSpPr/>
          <p:nvPr/>
        </p:nvSpPr>
        <p:spPr>
          <a:xfrm>
            <a:off x="167363" y="43546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959446-2A27-4AA9-9577-8BA9FEB16479}"/>
              </a:ext>
            </a:extLst>
          </p:cNvPr>
          <p:cNvSpPr/>
          <p:nvPr/>
        </p:nvSpPr>
        <p:spPr>
          <a:xfrm>
            <a:off x="167363" y="1525168"/>
            <a:ext cx="241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Lógica de Proposiciones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82664D9-CF81-4AF9-8650-CFE6D493B972}"/>
                  </a:ext>
                </a:extLst>
              </p:cNvPr>
              <p:cNvSpPr/>
              <p:nvPr/>
            </p:nvSpPr>
            <p:spPr>
              <a:xfrm>
                <a:off x="345069" y="2703353"/>
                <a:ext cx="8463253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0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Negación de p  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sz="2000" b="1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s-ES" sz="2000" b="1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s-ES" sz="2000" b="1" i="1" smtClean="0">
                        <a:solidFill>
                          <a:srgbClr val="2038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 lee “no p”</a:t>
                </a: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endParaRPr lang="es-ES" sz="2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Conjunción de p y q  </a:t>
                </a: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(p  ^ q)   Se lee “p y q”</a:t>
                </a:r>
                <a:endPara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Es una proposición verdadera cuando tanto p como q son verdaderas y falsa en cualquier otro caso</a:t>
                </a:r>
                <a:endPara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 </a:t>
                </a:r>
                <a:endParaRPr lang="es-ES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ü"/>
                </a:pPr>
                <a:r>
                  <a:rPr lang="es-ES" sz="2400" b="1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Disyunción de p y q  </a:t>
                </a:r>
                <a:r>
                  <a:rPr lang="es-ES" sz="24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(p  V q)   Se lee “p o q”</a:t>
                </a:r>
                <a:endParaRPr lang="es-E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solidFill>
                      <a:srgbClr val="203864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Es una proposición falsa cuando tanto p como q son falsas y  es verdadera en cualquier otro caso</a:t>
                </a:r>
                <a:endParaRPr lang="es-E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82664D9-CF81-4AF9-8650-CFE6D493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9" y="2703353"/>
                <a:ext cx="8463253" cy="3016210"/>
              </a:xfrm>
              <a:prstGeom prst="rect">
                <a:avLst/>
              </a:prstGeom>
              <a:blipFill>
                <a:blip r:embed="rId6"/>
                <a:stretch>
                  <a:fillRect l="-1009" t="-1616" r="-720" b="-242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902E627F-E84B-491B-9836-B7E9780AC1D0}"/>
              </a:ext>
            </a:extLst>
          </p:cNvPr>
          <p:cNvSpPr txBox="1"/>
          <p:nvPr/>
        </p:nvSpPr>
        <p:spPr>
          <a:xfrm>
            <a:off x="345070" y="2132856"/>
            <a:ext cx="509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Operadores lógicos</a:t>
            </a:r>
          </a:p>
        </p:txBody>
      </p:sp>
    </p:spTree>
    <p:extLst>
      <p:ext uri="{BB962C8B-B14F-4D97-AF65-F5344CB8AC3E}">
        <p14:creationId xmlns:p14="http://schemas.microsoft.com/office/powerpoint/2010/main" val="3683284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6402</TotalTime>
  <Words>3553</Words>
  <Application>Microsoft Office PowerPoint</Application>
  <PresentationFormat>Presentación en pantalla (4:3)</PresentationFormat>
  <Paragraphs>486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Aldhabi</vt:lpstr>
      <vt:lpstr>Arial</vt:lpstr>
      <vt:lpstr>Bahnschrift</vt:lpstr>
      <vt:lpstr>Calibri</vt:lpstr>
      <vt:lpstr>Calibri Light</vt:lpstr>
      <vt:lpstr>Cambria Math</vt:lpstr>
      <vt:lpstr>Century Gothic</vt:lpstr>
      <vt:lpstr>Courier New</vt:lpstr>
      <vt:lpstr>Times New Roman</vt:lpstr>
      <vt:lpstr>Wingdings</vt:lpstr>
      <vt:lpstr>Tema de Office</vt:lpstr>
      <vt:lpstr> LÓGICA Y DEMOSTRACIONES  Tema 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U-TAD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Gayo</dc:creator>
  <cp:lastModifiedBy>MARIA DEL MAR ANGULO MARTINEZ</cp:lastModifiedBy>
  <cp:revision>324</cp:revision>
  <dcterms:created xsi:type="dcterms:W3CDTF">2013-10-15T13:27:45Z</dcterms:created>
  <dcterms:modified xsi:type="dcterms:W3CDTF">2021-11-15T00:45:55Z</dcterms:modified>
</cp:coreProperties>
</file>